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4"/>
  </p:sldMasterIdLst>
  <p:notesMasterIdLst>
    <p:notesMasterId r:id="rId17"/>
  </p:notesMasterIdLst>
  <p:sldIdLst>
    <p:sldId id="257" r:id="rId5"/>
    <p:sldId id="265" r:id="rId6"/>
    <p:sldId id="258" r:id="rId7"/>
    <p:sldId id="259" r:id="rId8"/>
    <p:sldId id="260" r:id="rId9"/>
    <p:sldId id="261" r:id="rId10"/>
    <p:sldId id="262" r:id="rId11"/>
    <p:sldId id="263" r:id="rId12"/>
    <p:sldId id="264" r:id="rId13"/>
    <p:sldId id="256" r:id="rId14"/>
    <p:sldId id="268"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CCCE0-E3C5-4543-B52F-83002BA674B4}" v="2" dt="2022-03-21T19:53:31.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9" autoAdjust="0"/>
    <p:restoredTop sz="52209" autoAdjust="0"/>
  </p:normalViewPr>
  <p:slideViewPr>
    <p:cSldViewPr snapToGrid="0">
      <p:cViewPr varScale="1">
        <p:scale>
          <a:sx n="60" d="100"/>
          <a:sy n="60" d="100"/>
        </p:scale>
        <p:origin x="25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a Valdivia-Sanchez" userId="793b6223-09f1-4b59-8823-bf7e80b7fa6b" providerId="ADAL" clId="{B60CCCE0-E3C5-4543-B52F-83002BA674B4}"/>
    <pc:docChg chg="custSel modSld">
      <pc:chgData name="Lucia Valdivia-Sanchez" userId="793b6223-09f1-4b59-8823-bf7e80b7fa6b" providerId="ADAL" clId="{B60CCCE0-E3C5-4543-B52F-83002BA674B4}" dt="2022-03-21T19:54:29.011" v="144" actId="27636"/>
      <pc:docMkLst>
        <pc:docMk/>
      </pc:docMkLst>
      <pc:sldChg chg="modSp mod">
        <pc:chgData name="Lucia Valdivia-Sanchez" userId="793b6223-09f1-4b59-8823-bf7e80b7fa6b" providerId="ADAL" clId="{B60CCCE0-E3C5-4543-B52F-83002BA674B4}" dt="2022-03-21T19:49:13.506" v="4" actId="313"/>
        <pc:sldMkLst>
          <pc:docMk/>
          <pc:sldMk cId="1063196758" sldId="259"/>
        </pc:sldMkLst>
        <pc:spChg chg="mod">
          <ac:chgData name="Lucia Valdivia-Sanchez" userId="793b6223-09f1-4b59-8823-bf7e80b7fa6b" providerId="ADAL" clId="{B60CCCE0-E3C5-4543-B52F-83002BA674B4}" dt="2022-03-21T19:48:59.532" v="2" actId="790"/>
          <ac:spMkLst>
            <pc:docMk/>
            <pc:sldMk cId="1063196758" sldId="259"/>
            <ac:spMk id="38914" creationId="{218662F3-BC53-456A-AACB-5153DB8F25F0}"/>
          </ac:spMkLst>
        </pc:spChg>
        <pc:graphicFrameChg chg="mod modGraphic">
          <ac:chgData name="Lucia Valdivia-Sanchez" userId="793b6223-09f1-4b59-8823-bf7e80b7fa6b" providerId="ADAL" clId="{B60CCCE0-E3C5-4543-B52F-83002BA674B4}" dt="2022-03-21T19:49:13.506" v="4" actId="313"/>
          <ac:graphicFrameMkLst>
            <pc:docMk/>
            <pc:sldMk cId="1063196758" sldId="259"/>
            <ac:graphicFrameMk id="2" creationId="{00000000-0000-0000-0000-000000000000}"/>
          </ac:graphicFrameMkLst>
        </pc:graphicFrameChg>
      </pc:sldChg>
      <pc:sldChg chg="modSp mod">
        <pc:chgData name="Lucia Valdivia-Sanchez" userId="793b6223-09f1-4b59-8823-bf7e80b7fa6b" providerId="ADAL" clId="{B60CCCE0-E3C5-4543-B52F-83002BA674B4}" dt="2022-03-21T19:50:18.651" v="16" actId="403"/>
        <pc:sldMkLst>
          <pc:docMk/>
          <pc:sldMk cId="1695830288" sldId="260"/>
        </pc:sldMkLst>
        <pc:spChg chg="mod">
          <ac:chgData name="Lucia Valdivia-Sanchez" userId="793b6223-09f1-4b59-8823-bf7e80b7fa6b" providerId="ADAL" clId="{B60CCCE0-E3C5-4543-B52F-83002BA674B4}" dt="2022-03-21T19:49:27.869" v="5" actId="1076"/>
          <ac:spMkLst>
            <pc:docMk/>
            <pc:sldMk cId="1695830288" sldId="260"/>
            <ac:spMk id="6" creationId="{00000000-0000-0000-0000-000000000000}"/>
          </ac:spMkLst>
        </pc:spChg>
        <pc:graphicFrameChg chg="mod modGraphic">
          <ac:chgData name="Lucia Valdivia-Sanchez" userId="793b6223-09f1-4b59-8823-bf7e80b7fa6b" providerId="ADAL" clId="{B60CCCE0-E3C5-4543-B52F-83002BA674B4}" dt="2022-03-21T19:50:18.651" v="16" actId="403"/>
          <ac:graphicFrameMkLst>
            <pc:docMk/>
            <pc:sldMk cId="1695830288" sldId="260"/>
            <ac:graphicFrameMk id="2" creationId="{00000000-0000-0000-0000-000000000000}"/>
          </ac:graphicFrameMkLst>
        </pc:graphicFrameChg>
      </pc:sldChg>
      <pc:sldChg chg="modSp mod">
        <pc:chgData name="Lucia Valdivia-Sanchez" userId="793b6223-09f1-4b59-8823-bf7e80b7fa6b" providerId="ADAL" clId="{B60CCCE0-E3C5-4543-B52F-83002BA674B4}" dt="2022-03-21T19:52:01.915" v="59" actId="20577"/>
        <pc:sldMkLst>
          <pc:docMk/>
          <pc:sldMk cId="4228166068" sldId="261"/>
        </pc:sldMkLst>
        <pc:spChg chg="mod">
          <ac:chgData name="Lucia Valdivia-Sanchez" userId="793b6223-09f1-4b59-8823-bf7e80b7fa6b" providerId="ADAL" clId="{B60CCCE0-E3C5-4543-B52F-83002BA674B4}" dt="2022-03-21T19:51:20.667" v="47" actId="790"/>
          <ac:spMkLst>
            <pc:docMk/>
            <pc:sldMk cId="4228166068" sldId="261"/>
            <ac:spMk id="38914" creationId="{218662F3-BC53-456A-AACB-5153DB8F25F0}"/>
          </ac:spMkLst>
        </pc:spChg>
        <pc:graphicFrameChg chg="modGraphic">
          <ac:chgData name="Lucia Valdivia-Sanchez" userId="793b6223-09f1-4b59-8823-bf7e80b7fa6b" providerId="ADAL" clId="{B60CCCE0-E3C5-4543-B52F-83002BA674B4}" dt="2022-03-21T19:52:01.915" v="59" actId="20577"/>
          <ac:graphicFrameMkLst>
            <pc:docMk/>
            <pc:sldMk cId="4228166068" sldId="261"/>
            <ac:graphicFrameMk id="6" creationId="{00000000-0000-0000-0000-000000000000}"/>
          </ac:graphicFrameMkLst>
        </pc:graphicFrameChg>
      </pc:sldChg>
      <pc:sldChg chg="modSp mod">
        <pc:chgData name="Lucia Valdivia-Sanchez" userId="793b6223-09f1-4b59-8823-bf7e80b7fa6b" providerId="ADAL" clId="{B60CCCE0-E3C5-4543-B52F-83002BA674B4}" dt="2022-03-21T19:53:00.732" v="83" actId="313"/>
        <pc:sldMkLst>
          <pc:docMk/>
          <pc:sldMk cId="1586317125" sldId="262"/>
        </pc:sldMkLst>
        <pc:graphicFrameChg chg="modGraphic">
          <ac:chgData name="Lucia Valdivia-Sanchez" userId="793b6223-09f1-4b59-8823-bf7e80b7fa6b" providerId="ADAL" clId="{B60CCCE0-E3C5-4543-B52F-83002BA674B4}" dt="2022-03-21T19:53:00.732" v="83" actId="313"/>
          <ac:graphicFrameMkLst>
            <pc:docMk/>
            <pc:sldMk cId="1586317125" sldId="262"/>
            <ac:graphicFrameMk id="4" creationId="{00000000-0000-0000-0000-000000000000}"/>
          </ac:graphicFrameMkLst>
        </pc:graphicFrameChg>
      </pc:sldChg>
      <pc:sldChg chg="modSp mod">
        <pc:chgData name="Lucia Valdivia-Sanchez" userId="793b6223-09f1-4b59-8823-bf7e80b7fa6b" providerId="ADAL" clId="{B60CCCE0-E3C5-4543-B52F-83002BA674B4}" dt="2022-03-21T19:53:52.795" v="124" actId="20577"/>
        <pc:sldMkLst>
          <pc:docMk/>
          <pc:sldMk cId="577826537" sldId="263"/>
        </pc:sldMkLst>
        <pc:graphicFrameChg chg="mod modGraphic">
          <ac:chgData name="Lucia Valdivia-Sanchez" userId="793b6223-09f1-4b59-8823-bf7e80b7fa6b" providerId="ADAL" clId="{B60CCCE0-E3C5-4543-B52F-83002BA674B4}" dt="2022-03-21T19:53:31.236" v="105"/>
          <ac:graphicFrameMkLst>
            <pc:docMk/>
            <pc:sldMk cId="577826537" sldId="263"/>
            <ac:graphicFrameMk id="3" creationId="{00000000-0000-0000-0000-000000000000}"/>
          </ac:graphicFrameMkLst>
        </pc:graphicFrameChg>
        <pc:graphicFrameChg chg="modGraphic">
          <ac:chgData name="Lucia Valdivia-Sanchez" userId="793b6223-09f1-4b59-8823-bf7e80b7fa6b" providerId="ADAL" clId="{B60CCCE0-E3C5-4543-B52F-83002BA674B4}" dt="2022-03-21T19:53:52.795" v="124" actId="20577"/>
          <ac:graphicFrameMkLst>
            <pc:docMk/>
            <pc:sldMk cId="577826537" sldId="263"/>
            <ac:graphicFrameMk id="4" creationId="{00000000-0000-0000-0000-000000000000}"/>
          </ac:graphicFrameMkLst>
        </pc:graphicFrameChg>
      </pc:sldChg>
      <pc:sldChg chg="modSp mod">
        <pc:chgData name="Lucia Valdivia-Sanchez" userId="793b6223-09f1-4b59-8823-bf7e80b7fa6b" providerId="ADAL" clId="{B60CCCE0-E3C5-4543-B52F-83002BA674B4}" dt="2022-03-21T19:54:29.011" v="144" actId="27636"/>
        <pc:sldMkLst>
          <pc:docMk/>
          <pc:sldMk cId="4040143176" sldId="264"/>
        </pc:sldMkLst>
        <pc:spChg chg="mod">
          <ac:chgData name="Lucia Valdivia-Sanchez" userId="793b6223-09f1-4b59-8823-bf7e80b7fa6b" providerId="ADAL" clId="{B60CCCE0-E3C5-4543-B52F-83002BA674B4}" dt="2022-03-21T19:54:29.011" v="144" actId="27636"/>
          <ac:spMkLst>
            <pc:docMk/>
            <pc:sldMk cId="4040143176" sldId="264"/>
            <ac:spMk id="4" creationId="{70A78ED2-8180-424A-9A07-98C03936C4A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Sheet1!$C$1</c:f>
              <c:strCache>
                <c:ptCount val="1"/>
                <c:pt idx="0">
                  <c:v>Category 1</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2017-18</c:v>
                </c:pt>
                <c:pt idx="1">
                  <c:v>2018-19</c:v>
                </c:pt>
                <c:pt idx="2">
                  <c:v>2019-20</c:v>
                </c:pt>
                <c:pt idx="3">
                  <c:v>2020-21</c:v>
                </c:pt>
              </c:strCache>
            </c:strRef>
          </c:cat>
          <c:val>
            <c:numRef>
              <c:f>Sheet1!$C$2:$C$5</c:f>
              <c:numCache>
                <c:formatCode>#,##0</c:formatCode>
                <c:ptCount val="4"/>
                <c:pt idx="0">
                  <c:v>23489</c:v>
                </c:pt>
                <c:pt idx="1">
                  <c:v>23884</c:v>
                </c:pt>
                <c:pt idx="2">
                  <c:v>22362</c:v>
                </c:pt>
                <c:pt idx="3">
                  <c:v>20655</c:v>
                </c:pt>
              </c:numCache>
            </c:numRef>
          </c:val>
          <c:extLst>
            <c:ext xmlns:c16="http://schemas.microsoft.com/office/drawing/2014/chart" uri="{C3380CC4-5D6E-409C-BE32-E72D297353CC}">
              <c16:uniqueId val="{00000000-33A3-4706-BAB7-C1984E4EF296}"/>
            </c:ext>
          </c:extLst>
        </c:ser>
        <c:ser>
          <c:idx val="3"/>
          <c:order val="2"/>
          <c:tx>
            <c:strRef>
              <c:f>Sheet1!$E$1</c:f>
              <c:strCache>
                <c:ptCount val="1"/>
                <c:pt idx="0">
                  <c:v>Category 2</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2017-18</c:v>
                </c:pt>
                <c:pt idx="1">
                  <c:v>2018-19</c:v>
                </c:pt>
                <c:pt idx="2">
                  <c:v>2019-20</c:v>
                </c:pt>
                <c:pt idx="3">
                  <c:v>2020-21</c:v>
                </c:pt>
              </c:strCache>
            </c:strRef>
          </c:cat>
          <c:val>
            <c:numRef>
              <c:f>Sheet1!$E$2:$E$5</c:f>
              <c:numCache>
                <c:formatCode>#,##0</c:formatCode>
                <c:ptCount val="4"/>
                <c:pt idx="0">
                  <c:v>3309</c:v>
                </c:pt>
                <c:pt idx="1">
                  <c:v>2984</c:v>
                </c:pt>
                <c:pt idx="2">
                  <c:v>2705</c:v>
                </c:pt>
                <c:pt idx="3">
                  <c:v>2259</c:v>
                </c:pt>
              </c:numCache>
            </c:numRef>
          </c:val>
          <c:extLst>
            <c:ext xmlns:c16="http://schemas.microsoft.com/office/drawing/2014/chart" uri="{C3380CC4-5D6E-409C-BE32-E72D297353CC}">
              <c16:uniqueId val="{00000001-33A3-4706-BAB7-C1984E4EF296}"/>
            </c:ext>
          </c:extLst>
        </c:ser>
        <c:ser>
          <c:idx val="2"/>
          <c:order val="3"/>
          <c:tx>
            <c:strRef>
              <c:f>Sheet1!$D$1</c:f>
              <c:strCache>
                <c:ptCount val="1"/>
                <c:pt idx="0">
                  <c:v>Under 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2017-18</c:v>
                </c:pt>
                <c:pt idx="1">
                  <c:v>2018-19</c:v>
                </c:pt>
                <c:pt idx="2">
                  <c:v>2019-20</c:v>
                </c:pt>
                <c:pt idx="3">
                  <c:v>2020-21</c:v>
                </c:pt>
              </c:strCache>
            </c:strRef>
          </c:cat>
          <c:val>
            <c:numRef>
              <c:f>Sheet1!$D$2:$D$5</c:f>
              <c:numCache>
                <c:formatCode>#,##0</c:formatCode>
                <c:ptCount val="4"/>
                <c:pt idx="0">
                  <c:v>965</c:v>
                </c:pt>
                <c:pt idx="1">
                  <c:v>950</c:v>
                </c:pt>
                <c:pt idx="2">
                  <c:v>750</c:v>
                </c:pt>
                <c:pt idx="3">
                  <c:v>724</c:v>
                </c:pt>
              </c:numCache>
            </c:numRef>
          </c:val>
          <c:extLst>
            <c:ext xmlns:c16="http://schemas.microsoft.com/office/drawing/2014/chart" uri="{C3380CC4-5D6E-409C-BE32-E72D297353CC}">
              <c16:uniqueId val="{00000002-33A3-4706-BAB7-C1984E4EF296}"/>
            </c:ext>
          </c:extLst>
        </c:ser>
        <c:dLbls>
          <c:dLblPos val="outEnd"/>
          <c:showLegendKey val="0"/>
          <c:showVal val="1"/>
          <c:showCatName val="0"/>
          <c:showSerName val="0"/>
          <c:showPercent val="0"/>
          <c:showBubbleSize val="0"/>
        </c:dLbls>
        <c:gapWidth val="219"/>
        <c:overlap val="-27"/>
        <c:axId val="420213136"/>
        <c:axId val="42021543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Total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Sheet1!$A$2:$A$5</c15:sqref>
                        </c15:formulaRef>
                      </c:ext>
                    </c:extLst>
                    <c:strCache>
                      <c:ptCount val="4"/>
                      <c:pt idx="0">
                        <c:v>2017-18</c:v>
                      </c:pt>
                      <c:pt idx="1">
                        <c:v>2018-19</c:v>
                      </c:pt>
                      <c:pt idx="2">
                        <c:v>2019-20</c:v>
                      </c:pt>
                      <c:pt idx="3">
                        <c:v>2020-21</c:v>
                      </c:pt>
                    </c:strCache>
                  </c:strRef>
                </c:cat>
                <c:val>
                  <c:numRef>
                    <c:extLst>
                      <c:ext uri="{02D57815-91ED-43cb-92C2-25804820EDAC}">
                        <c15:formulaRef>
                          <c15:sqref>Sheet1!$B$2:$B$5</c15:sqref>
                        </c15:formulaRef>
                      </c:ext>
                    </c:extLst>
                    <c:numCache>
                      <c:formatCode>#,##0</c:formatCode>
                      <c:ptCount val="4"/>
                      <c:pt idx="0">
                        <c:v>24454</c:v>
                      </c:pt>
                      <c:pt idx="1">
                        <c:v>24834</c:v>
                      </c:pt>
                      <c:pt idx="2">
                        <c:v>23112</c:v>
                      </c:pt>
                      <c:pt idx="3">
                        <c:v>21379</c:v>
                      </c:pt>
                    </c:numCache>
                  </c:numRef>
                </c:val>
                <c:extLst>
                  <c:ext xmlns:c16="http://schemas.microsoft.com/office/drawing/2014/chart" uri="{C3380CC4-5D6E-409C-BE32-E72D297353CC}">
                    <c16:uniqueId val="{00000003-33A3-4706-BAB7-C1984E4EF296}"/>
                  </c:ext>
                </c:extLst>
              </c15:ser>
            </c15:filteredBarSeries>
          </c:ext>
        </c:extLst>
      </c:barChart>
      <c:catAx>
        <c:axId val="42021313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Performance Period</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215432"/>
        <c:crosses val="autoZero"/>
        <c:auto val="1"/>
        <c:lblAlgn val="ctr"/>
        <c:lblOffset val="100"/>
        <c:noMultiLvlLbl val="0"/>
      </c:catAx>
      <c:valAx>
        <c:axId val="420215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Migratory Children</a:t>
                </a:r>
              </a:p>
            </c:rich>
          </c:tx>
          <c:layout>
            <c:manualLayout>
              <c:xMode val="edge"/>
              <c:yMode val="edge"/>
              <c:x val="5.9523809523809521E-3"/>
              <c:y val="0.1676834645669291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213136"/>
        <c:crosses val="autoZero"/>
        <c:crossBetween val="between"/>
      </c:valAx>
      <c:spPr>
        <a:noFill/>
        <a:ln>
          <a:noFill/>
        </a:ln>
        <a:effectLst/>
      </c:spPr>
    </c:plotArea>
    <c:legend>
      <c:legendPos val="b"/>
      <c:layout>
        <c:manualLayout>
          <c:xMode val="edge"/>
          <c:yMode val="edge"/>
          <c:x val="0.35707802149731283"/>
          <c:y val="0.88178687664041999"/>
          <c:w val="0.43663760779902511"/>
          <c:h val="6.821312335958004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3583F-9915-42F7-9B1D-51DB827B32F6}"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587E3-B9B5-4A11-A3D6-B64756BFBC96}" type="slidenum">
              <a:rPr lang="en-US" smtClean="0"/>
              <a:t>‹#›</a:t>
            </a:fld>
            <a:endParaRPr lang="en-US"/>
          </a:p>
        </p:txBody>
      </p:sp>
    </p:spTree>
    <p:extLst>
      <p:ext uri="{BB962C8B-B14F-4D97-AF65-F5344CB8AC3E}">
        <p14:creationId xmlns:p14="http://schemas.microsoft.com/office/powerpoint/2010/main" val="3875153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C460627-E539-4193-816C-22F00FE4A4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5660E37-65C1-4304-868F-3C4EAD25C4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5604" name="Slide Number Placeholder 3">
            <a:extLst>
              <a:ext uri="{FF2B5EF4-FFF2-40B4-BE49-F238E27FC236}">
                <a16:creationId xmlns:a16="http://schemas.microsoft.com/office/drawing/2014/main" id="{765B0FBC-83FD-4386-ADD9-7257ADD5E5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15963" indent="-274638">
              <a:defRPr>
                <a:solidFill>
                  <a:schemeClr val="tx1"/>
                </a:solidFill>
                <a:latin typeface="Calibri" panose="020F0502020204030204" pitchFamily="34" charset="0"/>
                <a:ea typeface="MS PGothic" panose="020B0600070205080204" pitchFamily="34" charset="-128"/>
              </a:defRPr>
            </a:lvl2pPr>
            <a:lvl3pPr marL="1101725" indent="-219075">
              <a:defRPr>
                <a:solidFill>
                  <a:schemeClr val="tx1"/>
                </a:solidFill>
                <a:latin typeface="Calibri" panose="020F0502020204030204" pitchFamily="34" charset="0"/>
                <a:ea typeface="MS PGothic" panose="020B0600070205080204" pitchFamily="34" charset="-128"/>
              </a:defRPr>
            </a:lvl3pPr>
            <a:lvl4pPr marL="1541463" indent="-219075">
              <a:defRPr>
                <a:solidFill>
                  <a:schemeClr val="tx1"/>
                </a:solidFill>
                <a:latin typeface="Calibri" panose="020F0502020204030204" pitchFamily="34" charset="0"/>
                <a:ea typeface="MS PGothic" panose="020B0600070205080204" pitchFamily="34" charset="-128"/>
              </a:defRPr>
            </a:lvl4pPr>
            <a:lvl5pPr marL="1982788" indent="-219075">
              <a:defRPr>
                <a:solidFill>
                  <a:schemeClr val="tx1"/>
                </a:solidFill>
                <a:latin typeface="Calibri" panose="020F0502020204030204" pitchFamily="34" charset="0"/>
                <a:ea typeface="MS PGothic" panose="020B0600070205080204" pitchFamily="34" charset="-128"/>
              </a:defRPr>
            </a:lvl5pPr>
            <a:lvl6pPr marL="2439988" indent="-21907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897188" indent="-21907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354388" indent="-21907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11588" indent="-21907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4E20611-544E-4968-9627-CA4C95D85BC8}" type="slidenum">
              <a:rPr lang="en-US" altLang="en-US"/>
              <a:pPr/>
              <a:t>1</a:t>
            </a:fld>
            <a:endParaRPr lang="en-US" altLang="en-US"/>
          </a:p>
        </p:txBody>
      </p:sp>
    </p:spTree>
    <p:extLst>
      <p:ext uri="{BB962C8B-B14F-4D97-AF65-F5344CB8AC3E}">
        <p14:creationId xmlns:p14="http://schemas.microsoft.com/office/powerpoint/2010/main" val="529210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Finalmente, tenemos 5 preguntas que nos gustaría que todos ustedes consideraran. Estas preguntas se proporcionarán por correo electrónico y en línea como una encuesta para los miembros de FMPAC, por favor comparta también esta encuesta con los miembros de MPAC en sus distritos escolares locales. Queremos obtener la mayor cantidad de información posible, y realmente valoramos sus opiniones y comentarios
Le pedimos que proporcione sus comentarios antes del 15 de abril de 2022 para que tengamos tiempo de revisarlos antes de nuestra próxima reunión de FMPAC. 
</a:t>
            </a:r>
            <a:endParaRPr lang="en-US" dirty="0"/>
          </a:p>
          <a:p>
            <a:endParaRPr lang="en-US" dirty="0"/>
          </a:p>
          <a:p>
            <a:endParaRPr lang="en-US" dirty="0"/>
          </a:p>
          <a:p>
            <a:r>
              <a:rPr lang="en-US" dirty="0"/>
              <a:t>Finally, we have 5 questions that we would like you</a:t>
            </a:r>
            <a:r>
              <a:rPr lang="en-US" baseline="0" dirty="0"/>
              <a:t> all to consider. These questions will be provided via email, and online as a survey. For FMPAC members, please also share this survey with MPAC members in your local school districts. We want to obtain as much input as possible, and we truly value your perspectives. </a:t>
            </a:r>
          </a:p>
          <a:p>
            <a:endParaRPr lang="en-US" baseline="0" dirty="0"/>
          </a:p>
          <a:p>
            <a:endParaRPr lang="en-US" baseline="0" dirty="0"/>
          </a:p>
          <a:p>
            <a:r>
              <a:rPr lang="en-US" baseline="0" dirty="0"/>
              <a:t>We ask that you provide your feedback by April 15, 2022 so that we have time to review it before our next FMPAC meeting. </a:t>
            </a:r>
            <a:endParaRPr lang="en-US" dirty="0"/>
          </a:p>
        </p:txBody>
      </p:sp>
      <p:sp>
        <p:nvSpPr>
          <p:cNvPr id="4" name="Slide Number Placeholder 3"/>
          <p:cNvSpPr>
            <a:spLocks noGrp="1"/>
          </p:cNvSpPr>
          <p:nvPr>
            <p:ph type="sldNum" sz="quarter" idx="10"/>
          </p:nvPr>
        </p:nvSpPr>
        <p:spPr/>
        <p:txBody>
          <a:bodyPr/>
          <a:lstStyle/>
          <a:p>
            <a:fld id="{939587E3-B9B5-4A11-A3D6-B64756BFBC96}" type="slidenum">
              <a:rPr lang="en-US" smtClean="0"/>
              <a:t>10</a:t>
            </a:fld>
            <a:endParaRPr lang="en-US"/>
          </a:p>
        </p:txBody>
      </p:sp>
    </p:spTree>
    <p:extLst>
      <p:ext uri="{BB962C8B-B14F-4D97-AF65-F5344CB8AC3E}">
        <p14:creationId xmlns:p14="http://schemas.microsoft.com/office/powerpoint/2010/main" val="198677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9587E3-B9B5-4A11-A3D6-B64756BFBC96}" type="slidenum">
              <a:rPr lang="en-US" smtClean="0"/>
              <a:t>11</a:t>
            </a:fld>
            <a:endParaRPr lang="en-US"/>
          </a:p>
        </p:txBody>
      </p:sp>
    </p:spTree>
    <p:extLst>
      <p:ext uri="{BB962C8B-B14F-4D97-AF65-F5344CB8AC3E}">
        <p14:creationId xmlns:p14="http://schemas.microsoft.com/office/powerpoint/2010/main" val="885535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MS PGothic"/>
              <a:cs typeface="Calibri"/>
            </a:endParaRPr>
          </a:p>
          <a:p>
            <a:r>
              <a:rPr lang="en-US" dirty="0">
                <a:ea typeface="MS PGothic"/>
                <a:cs typeface="Calibri"/>
              </a:rPr>
              <a:t>As always, please contact our program office with any questions</a:t>
            </a:r>
            <a:r>
              <a:rPr lang="en-US" baseline="0" dirty="0">
                <a:ea typeface="MS PGothic"/>
                <a:cs typeface="Calibri"/>
              </a:rPr>
              <a:t> related to Title I, Part C migrant education programs.</a:t>
            </a:r>
            <a:endParaRPr lang="en-US" dirty="0">
              <a:cs typeface="Calibri"/>
            </a:endParaRPr>
          </a:p>
        </p:txBody>
      </p:sp>
      <p:sp>
        <p:nvSpPr>
          <p:cNvPr id="4" name="Slide Number Placeholder 3"/>
          <p:cNvSpPr>
            <a:spLocks noGrp="1"/>
          </p:cNvSpPr>
          <p:nvPr>
            <p:ph type="sldNum" sz="quarter" idx="10"/>
          </p:nvPr>
        </p:nvSpPr>
        <p:spPr/>
        <p:txBody>
          <a:bodyPr/>
          <a:lstStyle/>
          <a:p>
            <a:fld id="{8768FCFD-3C87-43F9-B921-D71F695967B2}" type="slidenum">
              <a:rPr lang="en-US" altLang="en-US" smtClean="0"/>
              <a:pPr/>
              <a:t>12</a:t>
            </a:fld>
            <a:endParaRPr lang="en-US" altLang="en-US"/>
          </a:p>
        </p:txBody>
      </p:sp>
    </p:spTree>
    <p:extLst>
      <p:ext uri="{BB962C8B-B14F-4D97-AF65-F5344CB8AC3E}">
        <p14:creationId xmlns:p14="http://schemas.microsoft.com/office/powerpoint/2010/main" val="1324732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altLang="en-US" baseline="0" noProof="0" dirty="0"/>
              <a:t>El equipo del departamento  de educación migrante quiere compartir con ustedes información y datos sobre nuestros estudiantes que recibimos recientemente </a:t>
            </a:r>
          </a:p>
          <a:p>
            <a:endParaRPr lang="es-MX" altLang="en-US" baseline="0" noProof="0" dirty="0"/>
          </a:p>
          <a:p>
            <a:r>
              <a:rPr lang="es-MX" altLang="en-US" baseline="0" noProof="0" dirty="0"/>
              <a:t>Primero, compartiremos algo de información sobre los patrones migratories de nuestros niños. Después, compartiremos resultados de las evaluaciones estatales y exámenes de fin de curso del año escolar 2020-21 y los compararemos con el año 2018-2019. </a:t>
            </a:r>
          </a:p>
          <a:p>
            <a:endParaRPr lang="es-MX" altLang="en-US" baseline="0" noProof="0" dirty="0"/>
          </a:p>
          <a:p>
            <a:r>
              <a:rPr lang="es-MX" altLang="en-US" baseline="0" noProof="0" dirty="0"/>
              <a:t>Al final, revisaremos algunas preguntas que queremos que ustedes consideren. Esperamos que su retroalimentación a nuestras preguntas sea honesta, así mismo animamos a los padres en sus distritos escolares que nos envíen sus comentarios. </a:t>
            </a:r>
          </a:p>
          <a:p>
            <a:endParaRPr lang="en-US" altLang="en-US" baseline="0" dirty="0"/>
          </a:p>
          <a:p>
            <a:endParaRPr lang="en-US" altLang="en-US" baseline="0" dirty="0"/>
          </a:p>
          <a:p>
            <a:r>
              <a:rPr lang="en-US" altLang="en-US" baseline="0" dirty="0"/>
              <a:t>Today the migrant education team would like to share with you some data that we recently received about our students.</a:t>
            </a:r>
          </a:p>
          <a:p>
            <a:endParaRPr lang="en-US" altLang="en-US" baseline="0" dirty="0"/>
          </a:p>
          <a:p>
            <a:r>
              <a:rPr lang="en-US" altLang="en-US" baseline="0" dirty="0"/>
              <a:t>First, we will share some information regarding our migratory child count trends in Florida. Then, we will share results from the 2020-21 state assessments and end of course exams and compare those results to the 2018-19 program year. </a:t>
            </a:r>
          </a:p>
          <a:p>
            <a:endParaRPr lang="en-US" altLang="en-US" baseline="0" dirty="0"/>
          </a:p>
          <a:p>
            <a:r>
              <a:rPr lang="en-US" altLang="en-US" baseline="0" dirty="0"/>
              <a:t>Finally, we will review a few questions for you to consider. We hope you will provide your honest feedback on these questions, and encourage parents in your local school districts to submit their feedback as well. </a:t>
            </a:r>
          </a:p>
          <a:p>
            <a:endParaRPr lang="en-US" altLang="en-US" baseline="0" dirty="0"/>
          </a:p>
          <a:p>
            <a:endParaRPr lang="en-US" dirty="0"/>
          </a:p>
        </p:txBody>
      </p:sp>
      <p:sp>
        <p:nvSpPr>
          <p:cNvPr id="4" name="Slide Number Placeholder 3"/>
          <p:cNvSpPr>
            <a:spLocks noGrp="1"/>
          </p:cNvSpPr>
          <p:nvPr>
            <p:ph type="sldNum" sz="quarter" idx="10"/>
          </p:nvPr>
        </p:nvSpPr>
        <p:spPr/>
        <p:txBody>
          <a:bodyPr/>
          <a:lstStyle/>
          <a:p>
            <a:fld id="{939587E3-B9B5-4A11-A3D6-B64756BFBC96}" type="slidenum">
              <a:rPr lang="en-US" smtClean="0"/>
              <a:t>2</a:t>
            </a:fld>
            <a:endParaRPr lang="en-US" dirty="0"/>
          </a:p>
        </p:txBody>
      </p:sp>
    </p:spTree>
    <p:extLst>
      <p:ext uri="{BB962C8B-B14F-4D97-AF65-F5344CB8AC3E}">
        <p14:creationId xmlns:p14="http://schemas.microsoft.com/office/powerpoint/2010/main" val="13603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81741A-169A-4BEE-A7B2-06028FC5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3B868E-1790-41D8-BCA1-D0B07C9FB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Esta gráfica muestra el conteo de niños migratorios de Florida desde 2017-2018 hasta 2020-2021.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Las barras azules muestran el conteo de niños de Categoría 1 cada año. La categoría 1 son los niños migratorios elegibles, de 3 a 21 años, que residieron dentro del estado al menos un día durante el período de desempeño federal del 1 de septiembre al 31 de agosto.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Las barras verdes muestran el conteo de niños de categoría 2 cada año. La Categoría 2 son los niños migratorios elegibles, de 3 a 21 años, que recibieron servicios de un programa de verano para migrantes (subconjunto de la Categoría 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Las barras amarillas muestran el número de niños migratorios menores de 3 años que fueron identificados en Florida para ese año. Estos niños se cuentan en el  conteo de niños, pero no están incluidos entre los estudiantes de Categoría 1 o Categoría 2.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
            </a:r>
            <a:br>
              <a:rPr lang="es-MX" noProof="0" dirty="0">
                <a:effectLst/>
                <a:latin typeface="Segoe UI Web (West European)"/>
              </a:rPr>
            </a:br>
            <a:r>
              <a:rPr lang="es-MX" noProof="0" dirty="0">
                <a:effectLst/>
                <a:latin typeface="Segoe UI Web (West European)"/>
              </a:rPr>
              <a:t>Como puede ver, Florida, como la mayor parte del país, está viendo una disminución general en el número de niños migratorios identificados. Esto podría deberse a la disminución de la movilidad como resultado de la pandemia de COVID-19, los cambios en los empleos agrícolas disponibles u otros factores.</a:t>
            </a:r>
          </a:p>
          <a:p>
            <a:endParaRPr lang="en-US" altLang="en-US" dirty="0"/>
          </a:p>
          <a:p>
            <a:endParaRPr lang="en-US" altLang="en-US" dirty="0"/>
          </a:p>
          <a:p>
            <a:r>
              <a:rPr lang="en-US" altLang="en-US" dirty="0"/>
              <a:t>This</a:t>
            </a:r>
            <a:r>
              <a:rPr lang="en-US" altLang="en-US" baseline="0" dirty="0"/>
              <a:t> graph shows Florida’s migratory child counts from 2017-2018 to 2020-2021.</a:t>
            </a:r>
          </a:p>
          <a:p>
            <a:endParaRPr lang="en-US" alt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t>The blue bars show the Category 1 child counts for each year. </a:t>
            </a:r>
            <a:r>
              <a:rPr lang="en-US" sz="1200" dirty="0"/>
              <a:t>Category 1 is the eligible migratory children, ages 3-21, who resided within the state at least one day during the federal performance period of September 1 – August 31</a:t>
            </a:r>
          </a:p>
          <a:p>
            <a:endParaRPr lang="en-US" alt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t>The green bars show the Category 2 child counts for each year. Category 2 is the </a:t>
            </a:r>
            <a:r>
              <a:rPr lang="en-US" sz="1200" dirty="0"/>
              <a:t>eligible migratory children, ages 3-21, who received services from a migrant summer program (subset of Category 1)</a:t>
            </a:r>
          </a:p>
          <a:p>
            <a:r>
              <a:rPr lang="en-US" altLang="en-US" baseline="0" dirty="0"/>
              <a:t/>
            </a:r>
            <a:br>
              <a:rPr lang="en-US" altLang="en-US" baseline="0" dirty="0"/>
            </a:br>
            <a:r>
              <a:rPr lang="en-US" altLang="en-US" baseline="0" dirty="0"/>
              <a:t>The yellow bars show the number of migratory children under the age of 3 who were identified in Florida for that year. These children are still reported in child counts, but they are not included in the Category 1 or Category 2 counts.</a:t>
            </a:r>
          </a:p>
          <a:p>
            <a:endParaRPr lang="en-US" altLang="en-US" baseline="0" dirty="0"/>
          </a:p>
          <a:p>
            <a:r>
              <a:rPr lang="en-US" altLang="en-US" baseline="0" dirty="0"/>
              <a:t>As you can see, Florida, like most of the country, is seeing an overall decline in the number of migratory children identified. This could be due to decreased mobility as a result of the COVID-19 pandemic, changes in available agriculture jobs, or other factors.</a:t>
            </a:r>
            <a:endParaRPr lang="en-US" altLang="en-US" dirty="0"/>
          </a:p>
          <a:p>
            <a:endParaRPr lang="en-US" altLang="en-US" dirty="0"/>
          </a:p>
        </p:txBody>
      </p:sp>
      <p:sp>
        <p:nvSpPr>
          <p:cNvPr id="39940" name="Slide Number Placeholder 3">
            <a:extLst>
              <a:ext uri="{FF2B5EF4-FFF2-40B4-BE49-F238E27FC236}">
                <a16:creationId xmlns:a16="http://schemas.microsoft.com/office/drawing/2014/main" id="{CFD7827B-D59D-4784-BB7F-DBECCA10D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39775" indent="-282575">
              <a:defRPr>
                <a:solidFill>
                  <a:schemeClr val="tx1"/>
                </a:solidFill>
                <a:latin typeface="Calibri" panose="020F0502020204030204" pitchFamily="34" charset="0"/>
                <a:ea typeface="MS PGothic" panose="020B0600070205080204" pitchFamily="34" charset="-128"/>
              </a:defRPr>
            </a:lvl2pPr>
            <a:lvl3pPr marL="1139825" indent="-225425">
              <a:defRPr>
                <a:solidFill>
                  <a:schemeClr val="tx1"/>
                </a:solidFill>
                <a:latin typeface="Calibri" panose="020F0502020204030204" pitchFamily="34" charset="0"/>
                <a:ea typeface="MS PGothic" panose="020B0600070205080204" pitchFamily="34" charset="-128"/>
              </a:defRPr>
            </a:lvl3pPr>
            <a:lvl4pPr marL="1597025" indent="-225425">
              <a:defRPr>
                <a:solidFill>
                  <a:schemeClr val="tx1"/>
                </a:solidFill>
                <a:latin typeface="Calibri" panose="020F0502020204030204" pitchFamily="34" charset="0"/>
                <a:ea typeface="MS PGothic" panose="020B0600070205080204" pitchFamily="34" charset="-128"/>
              </a:defRPr>
            </a:lvl4pPr>
            <a:lvl5pPr marL="2054225" indent="-225425">
              <a:defRPr>
                <a:solidFill>
                  <a:schemeClr val="tx1"/>
                </a:solidFill>
                <a:latin typeface="Calibri" panose="020F0502020204030204" pitchFamily="34" charset="0"/>
                <a:ea typeface="MS PGothic" panose="020B0600070205080204" pitchFamily="34" charset="-128"/>
              </a:defRPr>
            </a:lvl5pPr>
            <a:lvl6pPr marL="25114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86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58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30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F7464B3-1DEB-4709-8BDA-B45E344295A5}"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2936092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81741A-169A-4BEE-A7B2-06028FC5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3B868E-1790-41D8-BCA1-D0B07C9FB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effectLst/>
                <a:latin typeface="Segoe UI Web (West European)"/>
              </a:rPr>
              <a:t>Si bien informamos sobre varios  subgrupos,  dentro de nuestra población estudiantil migrante, queríamos llamar su atención sobre dos grupos en particular.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effectLst/>
                <a:latin typeface="Segoe UI Web (West European)"/>
              </a:rPr>
              <a:t>La población identificada de Jóvenes Prioritarios para el Servicio disminuyó en un 32%, mientras que los Jóvenes Fuera de la Escuela o Solos aumentaron en un 20%.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effectLst/>
                <a:latin typeface="Segoe UI Web (West European)"/>
              </a:rPr>
              <a:t>Los jóvenes de PFS son aquellos estudiantes migrantes que se movieron dentro de los últimos 12 meses y corren el riesgo de no cumplir con los estándares académicos del estado o han abandonado la escuela.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effectLst/>
                <a:latin typeface="Segoe UI Web (West European)"/>
              </a:rPr>
              <a:t>Los jóvenes fuera de la escuela suelen ser jóvenes migrantes en edad de escuela secundaria/preparatoria que no están inscritos en la escuela y que a menudo son trabajadores migratorios o solos. </a:t>
            </a:r>
          </a:p>
          <a:p>
            <a:endParaRPr lang="en-US" altLang="en-US" b="0" dirty="0"/>
          </a:p>
          <a:p>
            <a:endParaRPr lang="en-US" altLang="en-US" b="0" dirty="0"/>
          </a:p>
          <a:p>
            <a:endParaRPr lang="en-US" altLang="en-US" b="0" dirty="0"/>
          </a:p>
          <a:p>
            <a:r>
              <a:rPr lang="en-US" altLang="en-US" b="0" dirty="0"/>
              <a:t>While</a:t>
            </a:r>
            <a:r>
              <a:rPr lang="en-US" altLang="en-US" b="0" baseline="0" dirty="0"/>
              <a:t> we report on several subpopulations within our migrant student population, we wanted to draw your attention to two groups in particular.</a:t>
            </a:r>
          </a:p>
          <a:p>
            <a:endParaRPr lang="en-US" altLang="en-US" b="0" baseline="0" dirty="0"/>
          </a:p>
          <a:p>
            <a:r>
              <a:rPr lang="en-US" altLang="en-US" b="0" baseline="0" dirty="0"/>
              <a:t>The identified population of Priority for Service Youth decreased by 32%, while Out-of-School Youth increased by 20%.</a:t>
            </a:r>
          </a:p>
          <a:p>
            <a:endParaRPr lang="en-US" altLang="en-US" b="0" baseline="0" dirty="0"/>
          </a:p>
          <a:p>
            <a:r>
              <a:rPr lang="en-US" altLang="en-US" b="0" baseline="0" dirty="0"/>
              <a:t>PFS youth are those migrant students who made a qualifying move within the previous 12 months and are either at risk of failing to meet the state’s academic standards or have dropped out of school. </a:t>
            </a:r>
          </a:p>
          <a:p>
            <a:endParaRPr lang="en-US" altLang="en-US" b="0" baseline="0" dirty="0"/>
          </a:p>
          <a:p>
            <a:r>
              <a:rPr lang="en-US" altLang="en-US" b="0" baseline="0" dirty="0"/>
              <a:t>Out of School Youth are typically high-school age migrant youth who are not enrolled in school and who are often migratory workers themselves. </a:t>
            </a:r>
          </a:p>
          <a:p>
            <a:endParaRPr lang="en-US" altLang="en-US" dirty="0"/>
          </a:p>
        </p:txBody>
      </p:sp>
      <p:sp>
        <p:nvSpPr>
          <p:cNvPr id="39940" name="Slide Number Placeholder 3">
            <a:extLst>
              <a:ext uri="{FF2B5EF4-FFF2-40B4-BE49-F238E27FC236}">
                <a16:creationId xmlns:a16="http://schemas.microsoft.com/office/drawing/2014/main" id="{CFD7827B-D59D-4784-BB7F-DBECCA10D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39775" indent="-282575">
              <a:defRPr>
                <a:solidFill>
                  <a:schemeClr val="tx1"/>
                </a:solidFill>
                <a:latin typeface="Calibri" panose="020F0502020204030204" pitchFamily="34" charset="0"/>
                <a:ea typeface="MS PGothic" panose="020B0600070205080204" pitchFamily="34" charset="-128"/>
              </a:defRPr>
            </a:lvl2pPr>
            <a:lvl3pPr marL="1139825" indent="-225425">
              <a:defRPr>
                <a:solidFill>
                  <a:schemeClr val="tx1"/>
                </a:solidFill>
                <a:latin typeface="Calibri" panose="020F0502020204030204" pitchFamily="34" charset="0"/>
                <a:ea typeface="MS PGothic" panose="020B0600070205080204" pitchFamily="34" charset="-128"/>
              </a:defRPr>
            </a:lvl3pPr>
            <a:lvl4pPr marL="1597025" indent="-225425">
              <a:defRPr>
                <a:solidFill>
                  <a:schemeClr val="tx1"/>
                </a:solidFill>
                <a:latin typeface="Calibri" panose="020F0502020204030204" pitchFamily="34" charset="0"/>
                <a:ea typeface="MS PGothic" panose="020B0600070205080204" pitchFamily="34" charset="-128"/>
              </a:defRPr>
            </a:lvl4pPr>
            <a:lvl5pPr marL="2054225" indent="-225425">
              <a:defRPr>
                <a:solidFill>
                  <a:schemeClr val="tx1"/>
                </a:solidFill>
                <a:latin typeface="Calibri" panose="020F0502020204030204" pitchFamily="34" charset="0"/>
                <a:ea typeface="MS PGothic" panose="020B0600070205080204" pitchFamily="34" charset="-128"/>
              </a:defRPr>
            </a:lvl5pPr>
            <a:lvl6pPr marL="25114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86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58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30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F7464B3-1DEB-4709-8BDA-B45E344295A5}"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18587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81741A-169A-4BEE-A7B2-06028FC5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3B868E-1790-41D8-BCA1-D0B07C9FB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S" dirty="0">
                <a:effectLst/>
                <a:latin typeface="Segoe UI Web (West European)"/>
              </a:rPr>
              <a:t>Esta gráfica muestra varios tipos de servicios que se proporcionaron a los niños migratorios utilizando los fondos del Título I, Parte C.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s-ES" dirty="0">
              <a:effectLst/>
              <a:latin typeface="Segoe UI Web (West Europe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s-ES" dirty="0">
                <a:effectLst/>
                <a:latin typeface="Segoe UI Web (West European)"/>
              </a:rPr>
              <a:t>¡Nos alegro ver un aumento del 127% en el número de estudiantes migrantes que reciben instrucción en Matemáticas! Para nuestro reporte, el conteo de clases de matemáticas se define como el número de niños migratorios elegibles que recibieron clases de matemáticas proporcionada por un maestro certificado utilizando fondos del Título I, Parte C.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s-ES" dirty="0">
              <a:effectLst/>
              <a:latin typeface="Segoe UI Web (West Europe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s-ES" dirty="0">
                <a:effectLst/>
                <a:latin typeface="Segoe UI Web (West European)"/>
              </a:rPr>
              <a:t>Así mismo, vimos una disminución del 29% en el número total de niños migratorios que reciben servicios de académicos. Esto incluye servicios de instrucción de cualquier materia, impartidos por maestros, para profesionales o ambos. Incluso si tenemos en cuenta la disminución del recuento de niños de categoría 1 de 2019-20 a 2020-21, esta sigue siendo una diferencia significativa.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s-ES" dirty="0">
              <a:effectLst/>
              <a:latin typeface="Segoe UI Web (West European)"/>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s-ES" dirty="0">
                <a:effectLst/>
                <a:latin typeface="Segoe UI Web (West European)"/>
              </a:rPr>
              <a:t>Le recomendamos que reflexione detenidamente sobre estos datos. Considere qué barreras pudo haber tenido su distrito para proporcionar servicios de instrucción en 2020-21, cómo se abordaron esos desafíos este año y qué estrategias desea que se implementen el próximo año para asegurarse de que estos servicios cruciales se brinden a los estudiantes migrantes. Ahora revisemos los datos de la evaluación 2020-21.</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This chart shows several types of services that were provided to migratory children using Title I, Part C funds.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We were encouraged to see a 127% increase in the number of migrant students receiving Mathematics instruction! For the purposes of reporting, the mathematics instruction count is defined as the number of eligible migratory children who received </a:t>
            </a:r>
            <a:r>
              <a:rPr lang="en-US" altLang="en-US" sz="1200" kern="1200" baseline="0" dirty="0">
                <a:solidFill>
                  <a:schemeClr val="tx1"/>
                </a:solidFill>
                <a:effectLst/>
                <a:latin typeface="+mn-lt"/>
                <a:ea typeface="MS PGothic" panose="020B0600070205080204" pitchFamily="34" charset="-128"/>
              </a:rPr>
              <a:t>m</a:t>
            </a:r>
            <a:r>
              <a:rPr lang="en-US" sz="1200" kern="1200" baseline="0" dirty="0">
                <a:solidFill>
                  <a:schemeClr val="tx1"/>
                </a:solidFill>
                <a:effectLst/>
                <a:latin typeface="+mn-lt"/>
                <a:ea typeface="MS PGothic" panose="020B0600070205080204" pitchFamily="34" charset="-128"/>
                <a:cs typeface="ＭＳ Ｐゴシック" charset="0"/>
              </a:rPr>
              <a:t>ath instruction provided by a certified teacher using Title I, Part C funds.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kern="1200" baseline="0" dirty="0">
              <a:solidFill>
                <a:schemeClr val="tx1"/>
              </a:solidFill>
              <a:effectLst/>
              <a:latin typeface="+mn-lt"/>
              <a:ea typeface="MS PGothic"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However, there was a 29% decrease in overall number of migratory children receiving instructional services. This includes instructional services of any subject, taught by teachers, paraprofessionals, or both. Even if we factor in the decreased Category 1 child count from 2019-20 to 2020-21, this is still a </a:t>
            </a:r>
            <a:r>
              <a:rPr lang="en-US" altLang="en-US" b="1" baseline="0" dirty="0"/>
              <a:t>significant</a:t>
            </a:r>
            <a:r>
              <a:rPr lang="en-US" altLang="en-US" baseline="0" dirty="0"/>
              <a:t> difference.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We encourage you to carefully reflect on this data. Consider what barriers your district may have had to providing instructional services in 2020-21, how those challenges were addressed this year, and what strategies you want to see implemented next year to make sure these crucial services are being provided to migrant students.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Now let’s review the 2020-21 assessment data.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endParaRPr lang="en-US" altLang="en-US" baseline="0" dirty="0"/>
          </a:p>
        </p:txBody>
      </p:sp>
      <p:sp>
        <p:nvSpPr>
          <p:cNvPr id="39940" name="Slide Number Placeholder 3">
            <a:extLst>
              <a:ext uri="{FF2B5EF4-FFF2-40B4-BE49-F238E27FC236}">
                <a16:creationId xmlns:a16="http://schemas.microsoft.com/office/drawing/2014/main" id="{CFD7827B-D59D-4784-BB7F-DBECCA10D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39775" indent="-282575">
              <a:defRPr>
                <a:solidFill>
                  <a:schemeClr val="tx1"/>
                </a:solidFill>
                <a:latin typeface="Calibri" panose="020F0502020204030204" pitchFamily="34" charset="0"/>
                <a:ea typeface="MS PGothic" panose="020B0600070205080204" pitchFamily="34" charset="-128"/>
              </a:defRPr>
            </a:lvl2pPr>
            <a:lvl3pPr marL="1139825" indent="-225425">
              <a:defRPr>
                <a:solidFill>
                  <a:schemeClr val="tx1"/>
                </a:solidFill>
                <a:latin typeface="Calibri" panose="020F0502020204030204" pitchFamily="34" charset="0"/>
                <a:ea typeface="MS PGothic" panose="020B0600070205080204" pitchFamily="34" charset="-128"/>
              </a:defRPr>
            </a:lvl3pPr>
            <a:lvl4pPr marL="1597025" indent="-225425">
              <a:defRPr>
                <a:solidFill>
                  <a:schemeClr val="tx1"/>
                </a:solidFill>
                <a:latin typeface="Calibri" panose="020F0502020204030204" pitchFamily="34" charset="0"/>
                <a:ea typeface="MS PGothic" panose="020B0600070205080204" pitchFamily="34" charset="-128"/>
              </a:defRPr>
            </a:lvl4pPr>
            <a:lvl5pPr marL="2054225" indent="-225425">
              <a:defRPr>
                <a:solidFill>
                  <a:schemeClr val="tx1"/>
                </a:solidFill>
                <a:latin typeface="Calibri" panose="020F0502020204030204" pitchFamily="34" charset="0"/>
                <a:ea typeface="MS PGothic" panose="020B0600070205080204" pitchFamily="34" charset="-128"/>
              </a:defRPr>
            </a:lvl5pPr>
            <a:lvl6pPr marL="25114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86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58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30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F7464B3-1DEB-4709-8BDA-B45E344295A5}"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281192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81741A-169A-4BEE-A7B2-06028FC5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3B868E-1790-41D8-BCA1-D0B07C9FB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Una de las formas en que medimos la efectividad de nuestros programas para migrantes es observando la brecha de rendimiento en las evaluaciones estatales entre estudiantes migrantes y no migrantes.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noProof="0" dirty="0">
                <a:effectLst/>
                <a:latin typeface="Segoe UI Web (West European)"/>
              </a:rPr>
              <a:t>Esta tabla muestra una comparación con los resultados de la ELA FSA 2018-19. La competencia de migrantes y no migrantes disminuyó aproximadamente al mismo ritmo, lo que resultó en una brecha de rendimiento relativamente estable de 24 puntos porcentuales.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altLang="en-US"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altLang="en-US" noProof="0" dirty="0">
                <a:effectLst/>
                <a:latin typeface="Segoe UI Web (West European)"/>
              </a:rPr>
              <a:t>Añade mas explicaciones para que los padres entiendan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altLang="en-US"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One of the ways we track the effectiveness of our migrant programs is by looking at the</a:t>
            </a:r>
            <a:r>
              <a:rPr lang="en-US" altLang="en-US" baseline="0" dirty="0"/>
              <a:t> achievement gap in state assessments between migrant and non-migrant students.</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t>This table shows a comparison to the 2018-19 ELA FSA results. Migrant and non-migrant proficiency decreased at about the same rate, resulting in a relatively stable achievement gap of 24 percentage points. (feel free to add more talking points here to further describe the data for parent understanding)</a:t>
            </a:r>
            <a:endParaRPr lang="en-US" altLang="en-US" dirty="0"/>
          </a:p>
          <a:p>
            <a:endParaRPr lang="en-US" altLang="en-US" dirty="0"/>
          </a:p>
        </p:txBody>
      </p:sp>
      <p:sp>
        <p:nvSpPr>
          <p:cNvPr id="39940" name="Slide Number Placeholder 3">
            <a:extLst>
              <a:ext uri="{FF2B5EF4-FFF2-40B4-BE49-F238E27FC236}">
                <a16:creationId xmlns:a16="http://schemas.microsoft.com/office/drawing/2014/main" id="{CFD7827B-D59D-4784-BB7F-DBECCA10D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39775" indent="-282575">
              <a:defRPr>
                <a:solidFill>
                  <a:schemeClr val="tx1"/>
                </a:solidFill>
                <a:latin typeface="Calibri" panose="020F0502020204030204" pitchFamily="34" charset="0"/>
                <a:ea typeface="MS PGothic" panose="020B0600070205080204" pitchFamily="34" charset="-128"/>
              </a:defRPr>
            </a:lvl2pPr>
            <a:lvl3pPr marL="1139825" indent="-225425">
              <a:defRPr>
                <a:solidFill>
                  <a:schemeClr val="tx1"/>
                </a:solidFill>
                <a:latin typeface="Calibri" panose="020F0502020204030204" pitchFamily="34" charset="0"/>
                <a:ea typeface="MS PGothic" panose="020B0600070205080204" pitchFamily="34" charset="-128"/>
              </a:defRPr>
            </a:lvl3pPr>
            <a:lvl4pPr marL="1597025" indent="-225425">
              <a:defRPr>
                <a:solidFill>
                  <a:schemeClr val="tx1"/>
                </a:solidFill>
                <a:latin typeface="Calibri" panose="020F0502020204030204" pitchFamily="34" charset="0"/>
                <a:ea typeface="MS PGothic" panose="020B0600070205080204" pitchFamily="34" charset="-128"/>
              </a:defRPr>
            </a:lvl4pPr>
            <a:lvl5pPr marL="2054225" indent="-225425">
              <a:defRPr>
                <a:solidFill>
                  <a:schemeClr val="tx1"/>
                </a:solidFill>
                <a:latin typeface="Calibri" panose="020F0502020204030204" pitchFamily="34" charset="0"/>
                <a:ea typeface="MS PGothic" panose="020B0600070205080204" pitchFamily="34" charset="-128"/>
              </a:defRPr>
            </a:lvl5pPr>
            <a:lvl6pPr marL="25114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86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58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30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F7464B3-1DEB-4709-8BDA-B45E344295A5}"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1056020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81741A-169A-4BEE-A7B2-06028FC5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3B868E-1790-41D8-BCA1-D0B07C9FB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dirty="0">
                <a:effectLst/>
                <a:latin typeface="Segoe UI Web (West European)"/>
              </a:rPr>
              <a:t>Esta tabla muestra la misma información para la prueba FSA de Matemáticas. </a:t>
            </a:r>
          </a:p>
          <a:p>
            <a:endParaRPr lang="es-ES" dirty="0">
              <a:effectLst/>
              <a:latin typeface="Segoe UI Web (West European)"/>
            </a:endParaRPr>
          </a:p>
          <a:p>
            <a:r>
              <a:rPr lang="es-ES" dirty="0">
                <a:effectLst/>
                <a:latin typeface="Segoe UI Web (West European)"/>
              </a:rPr>
              <a:t>Una vez más, la competencia de los estudiantes migrantes y no migrantes disminuyó aproximadamente al mismo ritmo, lo que resultó en una brecha de rendimiento relativamente estable.</a:t>
            </a:r>
          </a:p>
          <a:p>
            <a:r>
              <a:rPr lang="es-ES" dirty="0">
                <a:effectLst/>
                <a:latin typeface="Segoe UI Web (West European)"/>
              </a:rPr>
              <a:t> En general, vemos que los estudiantes migrantes se desempeñaron mejor en Matemáticas que en ELA, con una brecha de rendimiento de 14 puntos porcentuales frente a 24 puntos porcentuales para ELA.</a:t>
            </a:r>
          </a:p>
          <a:p>
            <a:endParaRPr lang="es-ES" altLang="en-US" dirty="0">
              <a:effectLst/>
              <a:latin typeface="Segoe UI Web (West European)"/>
            </a:endParaRPr>
          </a:p>
          <a:p>
            <a:r>
              <a:rPr lang="es-ES" altLang="en-US" dirty="0">
                <a:effectLst/>
                <a:latin typeface="Segoe UI Web (West European)"/>
              </a:rPr>
              <a:t>a</a:t>
            </a:r>
            <a:r>
              <a:rPr lang="es-MX" altLang="en-US" dirty="0" err="1">
                <a:effectLst/>
                <a:latin typeface="Segoe UI Web (West European)"/>
              </a:rPr>
              <a:t>ñade</a:t>
            </a:r>
            <a:r>
              <a:rPr lang="es-MX" altLang="en-US" dirty="0">
                <a:effectLst/>
                <a:latin typeface="Segoe UI Web (West European)"/>
              </a:rPr>
              <a:t> mas información para explicar a los padres</a:t>
            </a:r>
            <a:endParaRPr lang="en-US" altLang="en-US" dirty="0"/>
          </a:p>
          <a:p>
            <a:endParaRPr lang="en-US" altLang="en-US" dirty="0"/>
          </a:p>
          <a:p>
            <a:r>
              <a:rPr lang="en-US" altLang="en-US" dirty="0"/>
              <a:t>This</a:t>
            </a:r>
            <a:r>
              <a:rPr lang="en-US" altLang="en-US" baseline="0" dirty="0"/>
              <a:t> table shows the same information for the Mathematics FSA test. </a:t>
            </a:r>
          </a:p>
          <a:p>
            <a:endParaRPr lang="en-US" altLang="en-US" baseline="0" dirty="0"/>
          </a:p>
          <a:p>
            <a:r>
              <a:rPr lang="en-US" altLang="en-US" baseline="0" dirty="0"/>
              <a:t>Again, migrant and non-migrant student proficiency decreased at about the same rate, resulting in a relatively stable achievement gap. </a:t>
            </a:r>
          </a:p>
          <a:p>
            <a:endParaRPr lang="en-US" altLang="en-US" baseline="0" dirty="0"/>
          </a:p>
          <a:p>
            <a:r>
              <a:rPr lang="en-US" altLang="en-US" baseline="0" dirty="0"/>
              <a:t>Overall, we see that migrant students performed better in Mathematics than in ELA, with an achievement gap of 14 percentage points versus 24 percentage points for ELA. (feel free to add more talking points to further describe the data for parent understanding)</a:t>
            </a:r>
          </a:p>
          <a:p>
            <a:endParaRPr lang="en-US" altLang="en-US" dirty="0"/>
          </a:p>
        </p:txBody>
      </p:sp>
      <p:sp>
        <p:nvSpPr>
          <p:cNvPr id="39940" name="Slide Number Placeholder 3">
            <a:extLst>
              <a:ext uri="{FF2B5EF4-FFF2-40B4-BE49-F238E27FC236}">
                <a16:creationId xmlns:a16="http://schemas.microsoft.com/office/drawing/2014/main" id="{CFD7827B-D59D-4784-BB7F-DBECCA10D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39775" indent="-282575">
              <a:defRPr>
                <a:solidFill>
                  <a:schemeClr val="tx1"/>
                </a:solidFill>
                <a:latin typeface="Calibri" panose="020F0502020204030204" pitchFamily="34" charset="0"/>
                <a:ea typeface="MS PGothic" panose="020B0600070205080204" pitchFamily="34" charset="-128"/>
              </a:defRPr>
            </a:lvl2pPr>
            <a:lvl3pPr marL="1139825" indent="-225425">
              <a:defRPr>
                <a:solidFill>
                  <a:schemeClr val="tx1"/>
                </a:solidFill>
                <a:latin typeface="Calibri" panose="020F0502020204030204" pitchFamily="34" charset="0"/>
                <a:ea typeface="MS PGothic" panose="020B0600070205080204" pitchFamily="34" charset="-128"/>
              </a:defRPr>
            </a:lvl3pPr>
            <a:lvl4pPr marL="1597025" indent="-225425">
              <a:defRPr>
                <a:solidFill>
                  <a:schemeClr val="tx1"/>
                </a:solidFill>
                <a:latin typeface="Calibri" panose="020F0502020204030204" pitchFamily="34" charset="0"/>
                <a:ea typeface="MS PGothic" panose="020B0600070205080204" pitchFamily="34" charset="-128"/>
              </a:defRPr>
            </a:lvl4pPr>
            <a:lvl5pPr marL="2054225" indent="-225425">
              <a:defRPr>
                <a:solidFill>
                  <a:schemeClr val="tx1"/>
                </a:solidFill>
                <a:latin typeface="Calibri" panose="020F0502020204030204" pitchFamily="34" charset="0"/>
                <a:ea typeface="MS PGothic" panose="020B0600070205080204" pitchFamily="34" charset="-128"/>
              </a:defRPr>
            </a:lvl5pPr>
            <a:lvl6pPr marL="25114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86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58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30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F7464B3-1DEB-4709-8BDA-B45E344295A5}"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183682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81741A-169A-4BEE-A7B2-06028FC5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3B868E-1790-41D8-BCA1-D0B07C9FB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effectLst/>
                <a:latin typeface="Segoe UI Web (West European)"/>
              </a:rPr>
              <a:t>Aquí están las tasas de competencia y las brechas de rendimiento para los estudiantes no migrantes y migrantes que tomaron los exámenes de Álgebra 1 y Geometría de Fin de Curso.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effectLst/>
                <a:latin typeface="Segoe UI Web (West European)"/>
              </a:rPr>
              <a:t>Si bien las brechas de rendimiento se están cerrando para estas áreas, el porcentaje general de estudiantes migrantes que alcanzan la competencia ha disminuido.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ltLang="en-US" dirty="0">
                <a:effectLst/>
                <a:latin typeface="Segoe UI Web (West European)"/>
              </a:rPr>
              <a:t>A</a:t>
            </a:r>
            <a:r>
              <a:rPr lang="es-MX" altLang="en-US" dirty="0" err="1">
                <a:effectLst/>
                <a:latin typeface="Segoe UI Web (West European)"/>
              </a:rPr>
              <a:t>ñade</a:t>
            </a:r>
            <a:r>
              <a:rPr lang="es-MX" altLang="en-US" dirty="0">
                <a:effectLst/>
                <a:latin typeface="Segoe UI Web (West European)"/>
              </a:rPr>
              <a:t> mas información para que los padres entiendan </a:t>
            </a:r>
            <a:endParaRPr lang="en-US" altLang="en-US" dirty="0"/>
          </a:p>
          <a:p>
            <a:endParaRPr lang="en-US" altLang="en-US" dirty="0"/>
          </a:p>
          <a:p>
            <a:r>
              <a:rPr lang="en-US" altLang="en-US" dirty="0"/>
              <a:t>Here are the proficiency</a:t>
            </a:r>
            <a:r>
              <a:rPr lang="en-US" altLang="en-US" baseline="0" dirty="0"/>
              <a:t> rates and achievement gaps for non-migrant and migrant students who took the Algebra 1 and Geometry End-Of-Course exams.</a:t>
            </a:r>
          </a:p>
          <a:p>
            <a:endParaRPr lang="en-US" altLang="en-US" baseline="0" dirty="0"/>
          </a:p>
          <a:p>
            <a:r>
              <a:rPr lang="en-US" altLang="en-US" baseline="0" dirty="0"/>
              <a:t>While the achievement gaps are closing for these areas, the overall percentage of migrant students attaining proficiency has decreased. (feel free to add more talking points to further describe the data for parent understanding)</a:t>
            </a:r>
          </a:p>
          <a:p>
            <a:endParaRPr lang="en-US" altLang="en-US" dirty="0"/>
          </a:p>
        </p:txBody>
      </p:sp>
      <p:sp>
        <p:nvSpPr>
          <p:cNvPr id="39940" name="Slide Number Placeholder 3">
            <a:extLst>
              <a:ext uri="{FF2B5EF4-FFF2-40B4-BE49-F238E27FC236}">
                <a16:creationId xmlns:a16="http://schemas.microsoft.com/office/drawing/2014/main" id="{CFD7827B-D59D-4784-BB7F-DBECCA10D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39775" indent="-282575">
              <a:defRPr>
                <a:solidFill>
                  <a:schemeClr val="tx1"/>
                </a:solidFill>
                <a:latin typeface="Calibri" panose="020F0502020204030204" pitchFamily="34" charset="0"/>
                <a:ea typeface="MS PGothic" panose="020B0600070205080204" pitchFamily="34" charset="-128"/>
              </a:defRPr>
            </a:lvl2pPr>
            <a:lvl3pPr marL="1139825" indent="-225425">
              <a:defRPr>
                <a:solidFill>
                  <a:schemeClr val="tx1"/>
                </a:solidFill>
                <a:latin typeface="Calibri" panose="020F0502020204030204" pitchFamily="34" charset="0"/>
                <a:ea typeface="MS PGothic" panose="020B0600070205080204" pitchFamily="34" charset="-128"/>
              </a:defRPr>
            </a:lvl3pPr>
            <a:lvl4pPr marL="1597025" indent="-225425">
              <a:defRPr>
                <a:solidFill>
                  <a:schemeClr val="tx1"/>
                </a:solidFill>
                <a:latin typeface="Calibri" panose="020F0502020204030204" pitchFamily="34" charset="0"/>
                <a:ea typeface="MS PGothic" panose="020B0600070205080204" pitchFamily="34" charset="-128"/>
              </a:defRPr>
            </a:lvl4pPr>
            <a:lvl5pPr marL="2054225" indent="-225425">
              <a:defRPr>
                <a:solidFill>
                  <a:schemeClr val="tx1"/>
                </a:solidFill>
                <a:latin typeface="Calibri" panose="020F0502020204030204" pitchFamily="34" charset="0"/>
                <a:ea typeface="MS PGothic" panose="020B0600070205080204" pitchFamily="34" charset="-128"/>
              </a:defRPr>
            </a:lvl5pPr>
            <a:lvl6pPr marL="25114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686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58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3025" indent="-22542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F7464B3-1DEB-4709-8BDA-B45E344295A5}" type="slidenum">
              <a:rPr lang="en-US" altLang="en-US">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4010788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altLang="en-US" dirty="0"/>
              <a:t>En general, Florida está viendo una disminución en nuestra población infantil migrante que es consistente con la mayor parte del país. Vemos algunos valores atípicos en nuestras poblaciones de PFS y Estudiantes fuera de la escuela. </a:t>
            </a:r>
            <a:br>
              <a:rPr lang="es-ES" altLang="en-US" dirty="0"/>
            </a:br>
            <a:r>
              <a:rPr lang="es-ES" altLang="en-US" dirty="0"/>
              <a:t/>
            </a:r>
            <a:br>
              <a:rPr lang="es-ES" altLang="en-US" dirty="0"/>
            </a:br>
            <a:r>
              <a:rPr lang="es-ES" altLang="en-US" dirty="0"/>
              <a:t>Sabemos que los últimos dos años han sido particularmente difíciles, y las tendencias de los datos de evaluación reflejan eso tanto para los estudiantes migrantes como para los no migrantes. Sin embargo, estos datos también nos muestran que los servicios que recibieron nuestros estudiantes migrantes ayudaron a evitar que la brecha de rendimiento creciera. </a:t>
            </a:r>
          </a:p>
          <a:p>
            <a:endParaRPr lang="es-ES" altLang="en-US" dirty="0"/>
          </a:p>
          <a:p>
            <a:r>
              <a:rPr lang="es-ES" altLang="en-US" dirty="0"/>
              <a:t>Le animamos a que examine los datos de su propio distrito escolar para ver qué oportunidades están disponibles para maximizar el impacto que sus programas pueden tener.</a:t>
            </a:r>
          </a:p>
          <a:p>
            <a:endParaRPr lang="en-US" altLang="en-US" dirty="0"/>
          </a:p>
          <a:p>
            <a:endParaRPr lang="en-US" altLang="en-US" dirty="0"/>
          </a:p>
          <a:p>
            <a:endParaRPr lang="en-US" altLang="en-US" dirty="0"/>
          </a:p>
          <a:p>
            <a:r>
              <a:rPr lang="en-US" altLang="en-US" dirty="0"/>
              <a:t>Overall, Florida</a:t>
            </a:r>
            <a:r>
              <a:rPr lang="en-US" altLang="en-US" baseline="0" dirty="0"/>
              <a:t> is seeing a decrease in our migrant child population that is consistent with most of the country. We do see some outliers in our PFS and OSY populations.</a:t>
            </a:r>
            <a:br>
              <a:rPr lang="en-US" altLang="en-US" baseline="0" dirty="0"/>
            </a:br>
            <a:r>
              <a:rPr lang="en-US" altLang="en-US" baseline="0" dirty="0"/>
              <a:t/>
            </a:r>
            <a:br>
              <a:rPr lang="en-US" altLang="en-US" baseline="0" dirty="0"/>
            </a:br>
            <a:r>
              <a:rPr lang="en-US" altLang="en-US" baseline="0" dirty="0"/>
              <a:t>We know that the last two years have been particularly challenging, and the assessment data trends reflect that for both migrant and non-migrant students. However, these data also show us that the services our migrant students </a:t>
            </a:r>
            <a:r>
              <a:rPr lang="en-US" altLang="en-US" b="1" baseline="0" dirty="0"/>
              <a:t>did</a:t>
            </a:r>
            <a:r>
              <a:rPr lang="en-US" altLang="en-US" baseline="0" dirty="0"/>
              <a:t> receive helped keep the achievement gap from growing. </a:t>
            </a:r>
          </a:p>
          <a:p>
            <a:endParaRPr lang="en-US" altLang="en-US" baseline="0" dirty="0"/>
          </a:p>
          <a:p>
            <a:r>
              <a:rPr lang="en-US" altLang="en-US" baseline="0" dirty="0"/>
              <a:t>We encourage you to examine your own district’s data to see what opportunities are available to maximize the impact your programs can have.</a:t>
            </a:r>
            <a:endParaRPr lang="en-US" dirty="0"/>
          </a:p>
        </p:txBody>
      </p:sp>
      <p:sp>
        <p:nvSpPr>
          <p:cNvPr id="4" name="Slide Number Placeholder 3"/>
          <p:cNvSpPr>
            <a:spLocks noGrp="1"/>
          </p:cNvSpPr>
          <p:nvPr>
            <p:ph type="sldNum" sz="quarter" idx="10"/>
          </p:nvPr>
        </p:nvSpPr>
        <p:spPr/>
        <p:txBody>
          <a:bodyPr/>
          <a:lstStyle/>
          <a:p>
            <a:fld id="{939587E3-B9B5-4A11-A3D6-B64756BFBC96}" type="slidenum">
              <a:rPr lang="en-US" smtClean="0"/>
              <a:t>9</a:t>
            </a:fld>
            <a:endParaRPr lang="en-US"/>
          </a:p>
        </p:txBody>
      </p:sp>
    </p:spTree>
    <p:extLst>
      <p:ext uri="{BB962C8B-B14F-4D97-AF65-F5344CB8AC3E}">
        <p14:creationId xmlns:p14="http://schemas.microsoft.com/office/powerpoint/2010/main" val="2858385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EDB392-2963-4057-88F2-5F5CB0B7D18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425525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DB392-2963-4057-88F2-5F5CB0B7D18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180545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DB392-2963-4057-88F2-5F5CB0B7D18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1159405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64EA1B-CBA7-4F24-B039-37373E8D3170}"/>
              </a:ext>
            </a:extLst>
          </p:cNvPr>
          <p:cNvSpPr/>
          <p:nvPr userDrawn="1"/>
        </p:nvSpPr>
        <p:spPr>
          <a:xfrm>
            <a:off x="609600" y="609600"/>
            <a:ext cx="8534400" cy="1143000"/>
          </a:xfrm>
          <a:prstGeom prst="rect">
            <a:avLst/>
          </a:prstGeom>
          <a:solidFill>
            <a:srgbClr val="DBAB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defRPr/>
            </a:pPr>
            <a:endParaRPr lang="en-US" altLang="en-US" sz="1800" dirty="0">
              <a:solidFill>
                <a:srgbClr val="DBAB27"/>
              </a:solidFill>
            </a:endParaRPr>
          </a:p>
        </p:txBody>
      </p:sp>
      <p:sp>
        <p:nvSpPr>
          <p:cNvPr id="3" name="Content Placeholder 2"/>
          <p:cNvSpPr>
            <a:spLocks noGrp="1"/>
          </p:cNvSpPr>
          <p:nvPr>
            <p:ph idx="1"/>
          </p:nvPr>
        </p:nvSpPr>
        <p:spPr/>
        <p:txBody>
          <a:bodyPr/>
          <a:lstStyle>
            <a:lvl1pPr marL="342900" indent="-342900">
              <a:buClr>
                <a:srgbClr val="2F3369"/>
              </a:buClr>
              <a:buFont typeface="Wingdings" charset="2"/>
              <a:buChar char="§"/>
              <a:defRPr/>
            </a:lvl1pPr>
            <a:lvl2pPr>
              <a:buClr>
                <a:srgbClr val="262A63"/>
              </a:buClr>
              <a:defRPr/>
            </a:lvl2pPr>
            <a:lvl3pPr>
              <a:buClr>
                <a:srgbClr val="262A63"/>
              </a:buClr>
              <a:defRPr/>
            </a:lvl3pPr>
          </a:lstStyle>
          <a:p>
            <a:pPr lvl="0"/>
            <a:r>
              <a:rPr lang="en-US" dirty="0"/>
              <a:t>Click to edit Master text styles</a:t>
            </a:r>
          </a:p>
          <a:p>
            <a:pPr lvl="1"/>
            <a:r>
              <a:rPr lang="en-US" dirty="0"/>
              <a:t>Second level</a:t>
            </a:r>
          </a:p>
          <a:p>
            <a:pPr lvl="2"/>
            <a:r>
              <a:rPr lang="en-US" dirty="0"/>
              <a:t>Third level</a:t>
            </a:r>
          </a:p>
        </p:txBody>
      </p:sp>
      <p:sp>
        <p:nvSpPr>
          <p:cNvPr id="5" name="Title 4"/>
          <p:cNvSpPr>
            <a:spLocks noGrp="1"/>
          </p:cNvSpPr>
          <p:nvPr>
            <p:ph type="title"/>
          </p:nvPr>
        </p:nvSpPr>
        <p:spPr>
          <a:xfrm>
            <a:off x="609600" y="609600"/>
            <a:ext cx="8534400" cy="1143000"/>
          </a:xfrm>
        </p:spPr>
        <p:txBody>
          <a:bodyPr/>
          <a:lstStyle>
            <a:lvl1pPr>
              <a:defRPr>
                <a:solidFill>
                  <a:schemeClr val="bg1"/>
                </a:solidFill>
                <a:latin typeface="Trebuchet MS" panose="020B0603020202020204" pitchFamily="34" charset="0"/>
              </a:defRPr>
            </a:lvl1pPr>
          </a:lstStyle>
          <a:p>
            <a:r>
              <a:rPr lang="en-US" dirty="0"/>
              <a:t>Click to edit Master title style</a:t>
            </a:r>
          </a:p>
        </p:txBody>
      </p:sp>
      <p:sp>
        <p:nvSpPr>
          <p:cNvPr id="6" name="Slide Number Placeholder 1">
            <a:extLst>
              <a:ext uri="{FF2B5EF4-FFF2-40B4-BE49-F238E27FC236}">
                <a16:creationId xmlns:a16="http://schemas.microsoft.com/office/drawing/2014/main" id="{BD8A4201-EA14-4C3C-AFE9-742CD61F7351}"/>
              </a:ext>
            </a:extLst>
          </p:cNvPr>
          <p:cNvSpPr>
            <a:spLocks noGrp="1"/>
          </p:cNvSpPr>
          <p:nvPr>
            <p:ph type="sldNum" sz="quarter" idx="10"/>
          </p:nvPr>
        </p:nvSpPr>
        <p:spPr/>
        <p:txBody>
          <a:bodyPr/>
          <a:lstStyle>
            <a:lvl1pPr>
              <a:defRPr/>
            </a:lvl1pPr>
          </a:lstStyle>
          <a:p>
            <a:fld id="{F3503036-9424-4A04-A3A6-F9F272A8A227}" type="slidenum">
              <a:rPr lang="en-US" altLang="en-US"/>
              <a:pPr/>
              <a:t>‹#›</a:t>
            </a:fld>
            <a:endParaRPr lang="en-US" altLang="en-US"/>
          </a:p>
        </p:txBody>
      </p:sp>
    </p:spTree>
    <p:extLst>
      <p:ext uri="{BB962C8B-B14F-4D97-AF65-F5344CB8AC3E}">
        <p14:creationId xmlns:p14="http://schemas.microsoft.com/office/powerpoint/2010/main" val="87007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EDB392-2963-4057-88F2-5F5CB0B7D18A}" type="datetimeFigureOut">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266737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EDB392-2963-4057-88F2-5F5CB0B7D18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333857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9EDB392-2963-4057-88F2-5F5CB0B7D18A}" type="datetimeFigureOut">
              <a:rPr lang="en-US" smtClean="0"/>
              <a:t>3/24/2022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220610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9EDB392-2963-4057-88F2-5F5CB0B7D18A}" type="datetimeFigureOut">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5B17B-BDA3-4F6C-8A76-AD888018CFB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6689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EDB392-2963-4057-88F2-5F5CB0B7D18A}" type="datetimeFigureOut">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364947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DB392-2963-4057-88F2-5F5CB0B7D18A}" type="datetimeFigureOut">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34227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C9EDB392-2963-4057-88F2-5F5CB0B7D18A}" type="datetimeFigureOut">
              <a:rPr lang="en-US" smtClean="0"/>
              <a:t>3/24/2022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168103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9EDB392-2963-4057-88F2-5F5CB0B7D18A}" type="datetimeFigureOut">
              <a:rPr lang="en-US" smtClean="0"/>
              <a:t>3/24/2022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BCF5B17B-BDA3-4F6C-8A76-AD888018CFB7}" type="slidenum">
              <a:rPr lang="en-US" smtClean="0"/>
              <a:t>‹#›</a:t>
            </a:fld>
            <a:endParaRPr lang="en-US"/>
          </a:p>
        </p:txBody>
      </p:sp>
    </p:spTree>
    <p:extLst>
      <p:ext uri="{BB962C8B-B14F-4D97-AF65-F5344CB8AC3E}">
        <p14:creationId xmlns:p14="http://schemas.microsoft.com/office/powerpoint/2010/main" val="415186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9EDB392-2963-4057-88F2-5F5CB0B7D18A}" type="datetimeFigureOut">
              <a:rPr lang="en-US" smtClean="0"/>
              <a:t>3/24/2022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CF5B17B-BDA3-4F6C-8A76-AD888018CFB7}" type="slidenum">
              <a:rPr lang="en-US" smtClean="0"/>
              <a:t>‹#›</a:t>
            </a:fld>
            <a:endParaRPr lang="en-US"/>
          </a:p>
        </p:txBody>
      </p:sp>
    </p:spTree>
    <p:extLst>
      <p:ext uri="{BB962C8B-B14F-4D97-AF65-F5344CB8AC3E}">
        <p14:creationId xmlns:p14="http://schemas.microsoft.com/office/powerpoint/2010/main" val="289857394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Valdivia-sanchezL@nefec.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hyperlink" Target="mailto:Email.here@fldo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mailto:Paulina.Lewis@fldo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6">
            <a:extLst>
              <a:ext uri="{FF2B5EF4-FFF2-40B4-BE49-F238E27FC236}">
                <a16:creationId xmlns:a16="http://schemas.microsoft.com/office/drawing/2014/main" id="{F03B9CA1-F994-4B04-9131-AE5EAF248AC5}"/>
              </a:ext>
            </a:extLst>
          </p:cNvPr>
          <p:cNvSpPr>
            <a:spLocks noGrp="1"/>
          </p:cNvSpPr>
          <p:nvPr>
            <p:ph type="ctrTitle"/>
          </p:nvPr>
        </p:nvSpPr>
        <p:spPr>
          <a:xfrm>
            <a:off x="708412" y="3226267"/>
            <a:ext cx="10775176" cy="2341352"/>
          </a:xfrm>
        </p:spPr>
        <p:txBody>
          <a:bodyPr>
            <a:normAutofit/>
          </a:bodyPr>
          <a:lstStyle/>
          <a:p>
            <a:pPr>
              <a:defRPr/>
            </a:pPr>
            <a:r>
              <a:rPr lang="es-MX" altLang="en-US" sz="2400" dirty="0"/>
              <a:t>REUNION DEL CONSEJO ESTATAL DE PADRES MIGRANTES DE FLORIDA (FMPAC) </a:t>
            </a:r>
            <a:br>
              <a:rPr lang="es-MX" altLang="en-US" sz="2400" dirty="0"/>
            </a:br>
            <a:r>
              <a:rPr lang="es-MX" altLang="en-US" sz="2400" dirty="0"/>
              <a:t/>
            </a:r>
            <a:br>
              <a:rPr lang="es-MX" altLang="en-US" sz="2400" dirty="0"/>
            </a:br>
            <a:r>
              <a:rPr lang="es-MX" altLang="en-US" sz="2400" dirty="0"/>
              <a:t>PROGRAMA DE EDUCACION MIGRANTE EN FLORIDA– ACTUALIZACION ESTATAL </a:t>
            </a:r>
          </a:p>
        </p:txBody>
      </p:sp>
      <p:sp>
        <p:nvSpPr>
          <p:cNvPr id="8" name="Subtitle 7">
            <a:extLst>
              <a:ext uri="{FF2B5EF4-FFF2-40B4-BE49-F238E27FC236}">
                <a16:creationId xmlns:a16="http://schemas.microsoft.com/office/drawing/2014/main" id="{FAEA8859-009C-4840-9E14-21363FF41781}"/>
              </a:ext>
            </a:extLst>
          </p:cNvPr>
          <p:cNvSpPr>
            <a:spLocks noGrp="1"/>
          </p:cNvSpPr>
          <p:nvPr>
            <p:ph type="subTitle" idx="1"/>
          </p:nvPr>
        </p:nvSpPr>
        <p:spPr>
          <a:xfrm>
            <a:off x="2895600" y="5702527"/>
            <a:ext cx="6400800" cy="685800"/>
          </a:xfrm>
        </p:spPr>
        <p:txBody>
          <a:bodyPr>
            <a:normAutofit/>
          </a:bodyPr>
          <a:lstStyle/>
          <a:p>
            <a:pPr>
              <a:defRPr/>
            </a:pPr>
            <a:r>
              <a:rPr lang="en-US" dirty="0">
                <a:solidFill>
                  <a:schemeClr val="tx1"/>
                </a:solidFill>
              </a:rPr>
              <a:t>March | </a:t>
            </a:r>
            <a:r>
              <a:rPr lang="en-US" dirty="0" err="1">
                <a:solidFill>
                  <a:schemeClr val="tx1"/>
                </a:solidFill>
              </a:rPr>
              <a:t>Marzo</a:t>
            </a:r>
            <a:r>
              <a:rPr lang="en-US" dirty="0">
                <a:solidFill>
                  <a:schemeClr val="tx1"/>
                </a:solidFill>
              </a:rPr>
              <a:t> 25, 2022</a:t>
            </a:r>
          </a:p>
          <a:p>
            <a:pPr>
              <a:defRPr/>
            </a:pPr>
            <a:endParaRPr lang="en-US" dirty="0"/>
          </a:p>
        </p:txBody>
      </p:sp>
      <p:sp>
        <p:nvSpPr>
          <p:cNvPr id="24580" name="Slide Number Placeholder 3">
            <a:extLst>
              <a:ext uri="{FF2B5EF4-FFF2-40B4-BE49-F238E27FC236}">
                <a16:creationId xmlns:a16="http://schemas.microsoft.com/office/drawing/2014/main" id="{0A0D9F39-1FFC-4DCE-99AC-B50DD6D71095}"/>
              </a:ext>
            </a:extLst>
          </p:cNvPr>
          <p:cNvSpPr>
            <a:spLocks noGrp="1"/>
          </p:cNvSpPr>
          <p:nvPr>
            <p:ph type="sldNum" sz="quarter" idx="12"/>
          </p:nvPr>
        </p:nvSpPr>
        <p:spPr bwMode="auto">
          <a:xfrm>
            <a:off x="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77E7BCA4-D0E0-468E-AFEF-FEA5F605381C}" type="slidenum">
              <a:rPr lang="en-US" altLang="en-US" sz="1200">
                <a:solidFill>
                  <a:srgbClr val="898989"/>
                </a:solidFill>
              </a:rPr>
              <a:pPr>
                <a:spcBef>
                  <a:spcPct val="0"/>
                </a:spcBef>
                <a:buClrTx/>
                <a:buFontTx/>
                <a:buNone/>
              </a:pPr>
              <a:t>1</a:t>
            </a:fld>
            <a:endParaRPr lang="en-US" altLang="en-US" sz="1200">
              <a:solidFill>
                <a:srgbClr val="898989"/>
              </a:solidFill>
            </a:endParaRPr>
          </a:p>
        </p:txBody>
      </p:sp>
      <p:sp>
        <p:nvSpPr>
          <p:cNvPr id="5" name="Title 6">
            <a:extLst>
              <a:ext uri="{FF2B5EF4-FFF2-40B4-BE49-F238E27FC236}">
                <a16:creationId xmlns:a16="http://schemas.microsoft.com/office/drawing/2014/main" id="{92CB7C1B-4FAE-40B2-ABC3-1A0A4D542795}"/>
              </a:ext>
            </a:extLst>
          </p:cNvPr>
          <p:cNvSpPr txBox="1">
            <a:spLocks/>
          </p:cNvSpPr>
          <p:nvPr/>
        </p:nvSpPr>
        <p:spPr>
          <a:xfrm>
            <a:off x="708412" y="675764"/>
            <a:ext cx="10775176" cy="2136447"/>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a:defRPr/>
            </a:pPr>
            <a:r>
              <a:rPr lang="en-US" altLang="en-US" sz="2400" dirty="0"/>
              <a:t>Florida Migrant Parent Advisory Council (FMPAC) Meeting </a:t>
            </a:r>
            <a:br>
              <a:rPr lang="en-US" altLang="en-US" sz="2400" dirty="0"/>
            </a:br>
            <a:r>
              <a:rPr lang="en-US" altLang="en-US" sz="2400" dirty="0"/>
              <a:t/>
            </a:r>
            <a:br>
              <a:rPr lang="en-US" altLang="en-US" sz="2400" dirty="0"/>
            </a:br>
            <a:r>
              <a:rPr lang="en-US" altLang="en-US" sz="2400" dirty="0"/>
              <a:t>Florida Migrant Education Program – State Update </a:t>
            </a:r>
          </a:p>
        </p:txBody>
      </p:sp>
    </p:spTree>
    <p:extLst>
      <p:ext uri="{BB962C8B-B14F-4D97-AF65-F5344CB8AC3E}">
        <p14:creationId xmlns:p14="http://schemas.microsoft.com/office/powerpoint/2010/main" val="3432507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31136" y="388189"/>
            <a:ext cx="7729728" cy="1188720"/>
          </a:xfrm>
        </p:spPr>
        <p:txBody>
          <a:bodyPr>
            <a:normAutofit/>
          </a:bodyPr>
          <a:lstStyle/>
          <a:p>
            <a:r>
              <a:rPr lang="en-US" dirty="0"/>
              <a:t>Parent Feedback</a:t>
            </a:r>
            <a:br>
              <a:rPr lang="en-US" dirty="0"/>
            </a:br>
            <a:r>
              <a:rPr lang="en-US" dirty="0" err="1"/>
              <a:t>Comentarios</a:t>
            </a:r>
            <a:r>
              <a:rPr lang="en-US" dirty="0"/>
              <a:t> de </a:t>
            </a:r>
            <a:r>
              <a:rPr lang="en-US" dirty="0" err="1"/>
              <a:t>los</a:t>
            </a:r>
            <a:r>
              <a:rPr lang="en-US" dirty="0"/>
              <a:t> padres</a:t>
            </a:r>
          </a:p>
        </p:txBody>
      </p:sp>
      <p:sp>
        <p:nvSpPr>
          <p:cNvPr id="5" name="Content Placeholder 4"/>
          <p:cNvSpPr>
            <a:spLocks noGrp="1"/>
          </p:cNvSpPr>
          <p:nvPr>
            <p:ph idx="1"/>
          </p:nvPr>
        </p:nvSpPr>
        <p:spPr>
          <a:xfrm>
            <a:off x="281565" y="1778000"/>
            <a:ext cx="5187581" cy="4691809"/>
          </a:xfrm>
        </p:spPr>
        <p:txBody>
          <a:bodyPr>
            <a:normAutofit fontScale="92500"/>
          </a:bodyPr>
          <a:lstStyle/>
          <a:p>
            <a:r>
              <a:rPr lang="en-US" dirty="0"/>
              <a:t>What MEP services have been most helpful to you and your children?</a:t>
            </a:r>
          </a:p>
          <a:p>
            <a:r>
              <a:rPr lang="en-US" dirty="0"/>
              <a:t>Why do you think the migrant child count continues to decline in Florida?</a:t>
            </a:r>
          </a:p>
          <a:p>
            <a:r>
              <a:rPr lang="en-US" dirty="0"/>
              <a:t> What do you think contributed to the decrease in identified Priority for Service migrant youth in 2020-21?</a:t>
            </a:r>
          </a:p>
          <a:p>
            <a:r>
              <a:rPr lang="en-US" dirty="0"/>
              <a:t>What do you think contributed to the increase in identified Out of School Youth in 2020-21? </a:t>
            </a:r>
          </a:p>
          <a:p>
            <a:pPr lvl="1"/>
            <a:r>
              <a:rPr lang="en-US" dirty="0"/>
              <a:t>What services do you think are most helpful to the OSY population? </a:t>
            </a:r>
          </a:p>
          <a:p>
            <a:pPr lvl="1"/>
            <a:endParaRPr lang="en-US" dirty="0"/>
          </a:p>
          <a:p>
            <a:pPr lvl="1" algn="ctr"/>
            <a:endParaRPr lang="en-US" dirty="0"/>
          </a:p>
          <a:p>
            <a:pPr marL="228600" lvl="1" indent="0" algn="ctr">
              <a:buNone/>
            </a:pPr>
            <a:r>
              <a:rPr lang="en-US" b="1" dirty="0"/>
              <a:t>Questions will be sent via survey link and hard copy. Please provide your feedback by April 15, 2022</a:t>
            </a:r>
          </a:p>
        </p:txBody>
      </p:sp>
      <p:sp>
        <p:nvSpPr>
          <p:cNvPr id="6" name="Content Placeholder 4">
            <a:extLst>
              <a:ext uri="{FF2B5EF4-FFF2-40B4-BE49-F238E27FC236}">
                <a16:creationId xmlns:a16="http://schemas.microsoft.com/office/drawing/2014/main" id="{EB94E359-B282-43C2-9F0F-09B29DB83DB4}"/>
              </a:ext>
            </a:extLst>
          </p:cNvPr>
          <p:cNvSpPr txBox="1">
            <a:spLocks/>
          </p:cNvSpPr>
          <p:nvPr/>
        </p:nvSpPr>
        <p:spPr>
          <a:xfrm>
            <a:off x="5954871" y="1778001"/>
            <a:ext cx="5742547" cy="469181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s-ES" sz="2400" dirty="0"/>
              <a:t>¿Qué servicios de MEP han sido más útiles para usted y sus hijos?
¿Por qué cree que el número de niños migrantes continúa disminuyendo en Florida?
 ¿Qué cree que contribuyó a la disminución de la Prioridad para el Servicio identificada para los jóvenes migrantes en 2020-21?
¿Qué cree que contribuyó al aumento de jóvenes fuera de la escuela identificados en 2020-21? 
¿Qué servicios cree que son más útiles para la población de OSY? </a:t>
            </a:r>
          </a:p>
          <a:p>
            <a:pPr marL="0" indent="0">
              <a:buNone/>
            </a:pPr>
            <a:endParaRPr lang="es-ES" dirty="0"/>
          </a:p>
          <a:p>
            <a:pPr marL="0" indent="0">
              <a:buNone/>
            </a:pPr>
            <a:r>
              <a:rPr lang="es-ES" b="1" dirty="0"/>
              <a:t>Las preguntas se enviarán a través un enlace de la encuesta y una copia impresa. Proporcione sus comentarios antes del 15 de abril de 2022</a:t>
            </a:r>
            <a:r>
              <a:rPr lang="es-ES" dirty="0"/>
              <a:t>
</a:t>
            </a:r>
            <a:endParaRPr lang="en-US" b="1" dirty="0"/>
          </a:p>
        </p:txBody>
      </p:sp>
    </p:spTree>
    <p:extLst>
      <p:ext uri="{BB962C8B-B14F-4D97-AF65-F5344CB8AC3E}">
        <p14:creationId xmlns:p14="http://schemas.microsoft.com/office/powerpoint/2010/main" val="1034397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Migrant Interstate Program Contact</a:t>
            </a:r>
          </a:p>
        </p:txBody>
      </p:sp>
      <p:sp>
        <p:nvSpPr>
          <p:cNvPr id="3" name="Content Placeholder 2"/>
          <p:cNvSpPr>
            <a:spLocks noGrp="1"/>
          </p:cNvSpPr>
          <p:nvPr>
            <p:ph idx="1"/>
          </p:nvPr>
        </p:nvSpPr>
        <p:spPr>
          <a:xfrm>
            <a:off x="2741168" y="2404533"/>
            <a:ext cx="7729728" cy="3335494"/>
          </a:xfrm>
        </p:spPr>
        <p:txBody>
          <a:bodyPr/>
          <a:lstStyle/>
          <a:p>
            <a:pPr marL="0" lvl="0" indent="0" eaLnBrk="0" fontAlgn="base" hangingPunct="0">
              <a:lnSpc>
                <a:spcPct val="120000"/>
              </a:lnSpc>
              <a:spcBef>
                <a:spcPct val="0"/>
              </a:spcBef>
              <a:spcAft>
                <a:spcPct val="0"/>
              </a:spcAft>
              <a:buClrTx/>
              <a:buNone/>
              <a:defRPr/>
            </a:pPr>
            <a:endParaRPr lang="en-US" sz="600" b="1" dirty="0">
              <a:solidFill>
                <a:prstClr val="black"/>
              </a:solidFill>
              <a:latin typeface="Calibri"/>
            </a:endParaRPr>
          </a:p>
          <a:p>
            <a:pPr marL="0" indent="0" algn="ctr" eaLnBrk="0" fontAlgn="base" hangingPunct="0">
              <a:spcBef>
                <a:spcPct val="0"/>
              </a:spcBef>
              <a:spcAft>
                <a:spcPct val="0"/>
              </a:spcAft>
              <a:buClrTx/>
              <a:buNone/>
              <a:defRPr/>
            </a:pPr>
            <a:r>
              <a:rPr lang="en-US" sz="2800" dirty="0" err="1">
                <a:solidFill>
                  <a:srgbClr val="FFC000"/>
                </a:solidFill>
                <a:latin typeface="Calibri"/>
                <a:ea typeface="Calibri" pitchFamily="34" charset="0"/>
                <a:cs typeface="Arial" pitchFamily="34" charset="0"/>
              </a:rPr>
              <a:t>Lucía</a:t>
            </a:r>
            <a:r>
              <a:rPr lang="en-US" sz="2800" dirty="0">
                <a:solidFill>
                  <a:srgbClr val="FFC000"/>
                </a:solidFill>
                <a:latin typeface="Calibri"/>
                <a:ea typeface="Calibri" pitchFamily="34" charset="0"/>
                <a:cs typeface="Arial" pitchFamily="34" charset="0"/>
              </a:rPr>
              <a:t> Valdivia-Sánchez, </a:t>
            </a:r>
            <a:r>
              <a:rPr lang="en-US" sz="2800" dirty="0">
                <a:solidFill>
                  <a:srgbClr val="FFC000"/>
                </a:solidFill>
                <a:latin typeface="Calibri"/>
                <a:cs typeface="Arial" pitchFamily="34" charset="0"/>
              </a:rPr>
              <a:t>Director</a:t>
            </a:r>
            <a:endParaRPr lang="en-US" sz="2000" dirty="0">
              <a:solidFill>
                <a:srgbClr val="FFC000"/>
              </a:solidFill>
              <a:latin typeface="Calibri"/>
              <a:ea typeface="Calibri" pitchFamily="34" charset="0"/>
              <a:cs typeface="Arial" pitchFamily="34" charset="0"/>
            </a:endParaRPr>
          </a:p>
          <a:p>
            <a:pPr marL="0" lvl="0" indent="0" algn="ctr" eaLnBrk="0" fontAlgn="base" hangingPunct="0">
              <a:spcBef>
                <a:spcPct val="0"/>
              </a:spcBef>
              <a:spcAft>
                <a:spcPct val="0"/>
              </a:spcAft>
              <a:buClrTx/>
              <a:buNone/>
              <a:defRPr/>
            </a:pPr>
            <a:r>
              <a:rPr lang="en-US" dirty="0">
                <a:solidFill>
                  <a:srgbClr val="000000"/>
                </a:solidFill>
                <a:latin typeface="Calibri"/>
                <a:ea typeface="Calibri" pitchFamily="34" charset="0"/>
                <a:cs typeface="Arial" pitchFamily="34" charset="0"/>
              </a:rPr>
              <a:t>Florida Migrant Interstate Program</a:t>
            </a:r>
            <a:endParaRPr lang="en-US" dirty="0">
              <a:solidFill>
                <a:prstClr val="black"/>
              </a:solidFill>
              <a:latin typeface="Calibri"/>
              <a:cs typeface="Arial" pitchFamily="34" charset="0"/>
            </a:endParaRPr>
          </a:p>
          <a:p>
            <a:pPr marL="0" lvl="0" indent="0" algn="ctr" eaLnBrk="0" fontAlgn="base" hangingPunct="0">
              <a:spcBef>
                <a:spcPct val="0"/>
              </a:spcBef>
              <a:spcAft>
                <a:spcPct val="0"/>
              </a:spcAft>
              <a:buClrTx/>
              <a:buNone/>
              <a:defRPr/>
            </a:pPr>
            <a:r>
              <a:rPr lang="en-US" dirty="0">
                <a:solidFill>
                  <a:srgbClr val="000000"/>
                </a:solidFill>
                <a:latin typeface="Calibri"/>
                <a:ea typeface="Calibri" pitchFamily="34" charset="0"/>
                <a:cs typeface="Arial" pitchFamily="34" charset="0"/>
              </a:rPr>
              <a:t>3841 Reid St., Palatka, </a:t>
            </a:r>
            <a:r>
              <a:rPr lang="en-US" dirty="0" err="1">
                <a:solidFill>
                  <a:srgbClr val="000000"/>
                </a:solidFill>
                <a:latin typeface="Calibri"/>
                <a:ea typeface="Calibri" pitchFamily="34" charset="0"/>
                <a:cs typeface="Arial" pitchFamily="34" charset="0"/>
              </a:rPr>
              <a:t>Fl</a:t>
            </a:r>
            <a:r>
              <a:rPr lang="en-US" dirty="0">
                <a:solidFill>
                  <a:srgbClr val="000000"/>
                </a:solidFill>
                <a:latin typeface="Calibri"/>
                <a:ea typeface="Calibri" pitchFamily="34" charset="0"/>
                <a:cs typeface="Arial" pitchFamily="34" charset="0"/>
              </a:rPr>
              <a:t> 32177</a:t>
            </a:r>
            <a:endParaRPr lang="en-US" dirty="0">
              <a:solidFill>
                <a:prstClr val="black"/>
              </a:solidFill>
              <a:latin typeface="Calibri"/>
              <a:cs typeface="Arial" pitchFamily="34" charset="0"/>
            </a:endParaRPr>
          </a:p>
          <a:p>
            <a:pPr marL="0" lvl="0" indent="0" algn="ctr" eaLnBrk="0" fontAlgn="base" hangingPunct="0">
              <a:spcBef>
                <a:spcPct val="0"/>
              </a:spcBef>
              <a:spcAft>
                <a:spcPct val="0"/>
              </a:spcAft>
              <a:buClrTx/>
              <a:buNone/>
              <a:defRPr/>
            </a:pPr>
            <a:r>
              <a:rPr lang="en-US" dirty="0">
                <a:solidFill>
                  <a:srgbClr val="000000"/>
                </a:solidFill>
                <a:latin typeface="Calibri"/>
                <a:ea typeface="Calibri" pitchFamily="34" charset="0"/>
                <a:cs typeface="Arial" pitchFamily="34" charset="0"/>
              </a:rPr>
              <a:t>386-326-3051 | 386-937-0370 Cell</a:t>
            </a:r>
            <a:endParaRPr lang="en-US" dirty="0">
              <a:solidFill>
                <a:prstClr val="black"/>
              </a:solidFill>
              <a:latin typeface="Calibri"/>
              <a:cs typeface="Arial" pitchFamily="34" charset="0"/>
            </a:endParaRPr>
          </a:p>
          <a:p>
            <a:pPr marL="0" lvl="0" indent="0" algn="ctr" eaLnBrk="0" fontAlgn="base" hangingPunct="0">
              <a:spcBef>
                <a:spcPct val="0"/>
              </a:spcBef>
              <a:spcAft>
                <a:spcPct val="0"/>
              </a:spcAft>
              <a:buClrTx/>
              <a:buNone/>
              <a:defRPr/>
            </a:pPr>
            <a:r>
              <a:rPr lang="en-US" dirty="0">
                <a:solidFill>
                  <a:srgbClr val="000000"/>
                </a:solidFill>
                <a:latin typeface="Calibri"/>
                <a:ea typeface="Calibri" pitchFamily="34" charset="0"/>
                <a:cs typeface="Arial" pitchFamily="34" charset="0"/>
                <a:hlinkClick r:id="rId3"/>
              </a:rPr>
              <a:t>Valdivia-sanchezL@nefec.org</a:t>
            </a:r>
            <a:r>
              <a:rPr lang="en-US" b="1" dirty="0">
                <a:solidFill>
                  <a:prstClr val="black"/>
                </a:solidFill>
                <a:latin typeface="Calibri"/>
              </a:rPr>
              <a:t> </a:t>
            </a:r>
            <a:endParaRPr lang="en-US" dirty="0">
              <a:solidFill>
                <a:srgbClr val="000000"/>
              </a:solidFill>
              <a:latin typeface="Calibri"/>
              <a:ea typeface="Calibri" pitchFamily="34" charset="0"/>
              <a:cs typeface="Arial"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1136" y="2404533"/>
            <a:ext cx="1663531" cy="2495297"/>
          </a:xfrm>
          <a:prstGeom prst="rect">
            <a:avLst/>
          </a:prstGeom>
        </p:spPr>
      </p:pic>
    </p:spTree>
    <p:extLst>
      <p:ext uri="{BB962C8B-B14F-4D97-AF65-F5344CB8AC3E}">
        <p14:creationId xmlns:p14="http://schemas.microsoft.com/office/powerpoint/2010/main" val="1204763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4114800" y="1711468"/>
            <a:ext cx="3581400" cy="3904274"/>
          </a:xfrm>
          <a:prstGeom prst="rect">
            <a:avLst/>
          </a:prstGeom>
        </p:spPr>
        <p:txBody>
          <a:bodyPr vert="horz" wrap="square" lIns="0" tIns="13335" rIns="0" bIns="0" rtlCol="0">
            <a:spAutoFit/>
          </a:bodyPr>
          <a:lstStyle/>
          <a:p>
            <a:pPr algn="ctr">
              <a:spcBef>
                <a:spcPts val="105"/>
              </a:spcBef>
            </a:pPr>
            <a:r>
              <a:rPr sz="2800" dirty="0">
                <a:solidFill>
                  <a:srgbClr val="DBAB27"/>
                </a:solidFill>
                <a:latin typeface="Calibri"/>
                <a:cs typeface="Calibri"/>
              </a:rPr>
              <a:t>Henry</a:t>
            </a:r>
            <a:r>
              <a:rPr sz="2800" spc="-40" dirty="0">
                <a:solidFill>
                  <a:srgbClr val="DBAB27"/>
                </a:solidFill>
                <a:latin typeface="Calibri"/>
                <a:cs typeface="Calibri"/>
              </a:rPr>
              <a:t> </a:t>
            </a:r>
            <a:r>
              <a:rPr sz="2800" spc="-5" dirty="0">
                <a:solidFill>
                  <a:srgbClr val="DBAB27"/>
                </a:solidFill>
                <a:latin typeface="Calibri"/>
                <a:cs typeface="Calibri"/>
              </a:rPr>
              <a:t>Miller</a:t>
            </a:r>
            <a:endParaRPr lang="en-US" sz="2800" dirty="0">
              <a:solidFill>
                <a:prstClr val="black"/>
              </a:solidFill>
              <a:latin typeface="Calibri"/>
              <a:cs typeface="Calibri"/>
            </a:endParaRPr>
          </a:p>
          <a:p>
            <a:pPr algn="ctr">
              <a:spcBef>
                <a:spcPts val="105"/>
              </a:spcBef>
            </a:pPr>
            <a:r>
              <a:rPr sz="1600" spc="-11" dirty="0">
                <a:solidFill>
                  <a:prstClr val="black"/>
                </a:solidFill>
                <a:latin typeface="Calibri"/>
                <a:cs typeface="Calibri"/>
              </a:rPr>
              <a:t>Federal</a:t>
            </a:r>
            <a:r>
              <a:rPr lang="en-US" sz="1600" spc="-11" dirty="0">
                <a:solidFill>
                  <a:prstClr val="black"/>
                </a:solidFill>
                <a:latin typeface="Calibri"/>
                <a:cs typeface="Calibri"/>
              </a:rPr>
              <a:t> Program</a:t>
            </a:r>
            <a:r>
              <a:rPr sz="1600" spc="-31" dirty="0">
                <a:solidFill>
                  <a:prstClr val="black"/>
                </a:solidFill>
                <a:latin typeface="Calibri"/>
                <a:cs typeface="Calibri"/>
              </a:rPr>
              <a:t> </a:t>
            </a:r>
            <a:r>
              <a:rPr sz="1600" spc="-11" dirty="0">
                <a:solidFill>
                  <a:prstClr val="black"/>
                </a:solidFill>
                <a:latin typeface="Calibri"/>
                <a:cs typeface="Calibri"/>
              </a:rPr>
              <a:t>Director</a:t>
            </a:r>
            <a:endParaRPr sz="1600" dirty="0">
              <a:solidFill>
                <a:prstClr val="black"/>
              </a:solidFill>
              <a:latin typeface="Calibri"/>
              <a:cs typeface="Calibri"/>
            </a:endParaRPr>
          </a:p>
          <a:p>
            <a:pPr marL="60325" marR="109217" algn="ctr"/>
            <a:r>
              <a:rPr sz="1600" spc="-5" dirty="0">
                <a:solidFill>
                  <a:prstClr val="black"/>
                </a:solidFill>
                <a:latin typeface="Calibri"/>
                <a:cs typeface="Calibri"/>
              </a:rPr>
              <a:t>Bureau</a:t>
            </a:r>
            <a:r>
              <a:rPr sz="1600" dirty="0">
                <a:solidFill>
                  <a:prstClr val="black"/>
                </a:solidFill>
                <a:latin typeface="Calibri"/>
                <a:cs typeface="Calibri"/>
              </a:rPr>
              <a:t> of</a:t>
            </a:r>
            <a:r>
              <a:rPr sz="1600" spc="-15" dirty="0">
                <a:solidFill>
                  <a:prstClr val="black"/>
                </a:solidFill>
                <a:latin typeface="Calibri"/>
                <a:cs typeface="Calibri"/>
              </a:rPr>
              <a:t> </a:t>
            </a:r>
            <a:r>
              <a:rPr sz="1600" spc="-5" dirty="0">
                <a:solidFill>
                  <a:prstClr val="black"/>
                </a:solidFill>
                <a:latin typeface="Calibri"/>
                <a:cs typeface="Calibri"/>
              </a:rPr>
              <a:t>Federal Educational</a:t>
            </a:r>
            <a:r>
              <a:rPr sz="1600" spc="-25" dirty="0">
                <a:solidFill>
                  <a:prstClr val="black"/>
                </a:solidFill>
                <a:latin typeface="Calibri"/>
                <a:cs typeface="Calibri"/>
              </a:rPr>
              <a:t> </a:t>
            </a:r>
            <a:r>
              <a:rPr sz="1600" spc="-5" dirty="0">
                <a:solidFill>
                  <a:prstClr val="black"/>
                </a:solidFill>
                <a:latin typeface="Calibri"/>
                <a:cs typeface="Calibri"/>
              </a:rPr>
              <a:t>Programs</a:t>
            </a:r>
            <a:endParaRPr lang="en-US" sz="1600" dirty="0">
              <a:solidFill>
                <a:prstClr val="black"/>
              </a:solidFill>
              <a:latin typeface="Calibri"/>
              <a:cs typeface="Calibri"/>
            </a:endParaRPr>
          </a:p>
          <a:p>
            <a:pPr marL="60325" marR="109217" algn="ctr"/>
            <a:r>
              <a:rPr sz="1600" u="sng" dirty="0">
                <a:solidFill>
                  <a:srgbClr val="0000FF"/>
                </a:solidFill>
                <a:uFill>
                  <a:solidFill>
                    <a:srgbClr val="0000FF"/>
                  </a:solidFill>
                </a:uFill>
                <a:latin typeface="Calibri"/>
                <a:cs typeface="Calibri"/>
                <a:hlinkClick r:id="rId3"/>
              </a:rPr>
              <a:t>H</a:t>
            </a:r>
            <a:r>
              <a:rPr sz="1600" u="sng" spc="-5" dirty="0">
                <a:solidFill>
                  <a:srgbClr val="0000FF"/>
                </a:solidFill>
                <a:uFill>
                  <a:solidFill>
                    <a:srgbClr val="0000FF"/>
                  </a:solidFill>
                </a:uFill>
                <a:latin typeface="Calibri"/>
                <a:cs typeface="Calibri"/>
                <a:hlinkClick r:id="rId3"/>
              </a:rPr>
              <a:t>e</a:t>
            </a:r>
            <a:r>
              <a:rPr sz="1600" u="sng" spc="-11" dirty="0">
                <a:solidFill>
                  <a:srgbClr val="0000FF"/>
                </a:solidFill>
                <a:uFill>
                  <a:solidFill>
                    <a:srgbClr val="0000FF"/>
                  </a:solidFill>
                </a:uFill>
                <a:latin typeface="Calibri"/>
                <a:cs typeface="Calibri"/>
                <a:hlinkClick r:id="rId3"/>
              </a:rPr>
              <a:t>n</a:t>
            </a:r>
            <a:r>
              <a:rPr sz="1600" u="sng" spc="11" dirty="0">
                <a:solidFill>
                  <a:srgbClr val="0000FF"/>
                </a:solidFill>
                <a:uFill>
                  <a:solidFill>
                    <a:srgbClr val="0000FF"/>
                  </a:solidFill>
                </a:uFill>
                <a:latin typeface="Calibri"/>
                <a:cs typeface="Calibri"/>
                <a:hlinkClick r:id="rId3"/>
              </a:rPr>
              <a:t>r</a:t>
            </a:r>
            <a:r>
              <a:rPr sz="1600" u="sng" spc="-100" dirty="0">
                <a:solidFill>
                  <a:srgbClr val="0000FF"/>
                </a:solidFill>
                <a:uFill>
                  <a:solidFill>
                    <a:srgbClr val="0000FF"/>
                  </a:solidFill>
                </a:uFill>
                <a:latin typeface="Calibri"/>
                <a:cs typeface="Calibri"/>
                <a:hlinkClick r:id="rId3"/>
              </a:rPr>
              <a:t>y</a:t>
            </a:r>
            <a:r>
              <a:rPr sz="1600" u="sng" spc="5" dirty="0">
                <a:solidFill>
                  <a:srgbClr val="0000FF"/>
                </a:solidFill>
                <a:uFill>
                  <a:solidFill>
                    <a:srgbClr val="0000FF"/>
                  </a:solidFill>
                </a:uFill>
                <a:latin typeface="Calibri"/>
                <a:cs typeface="Calibri"/>
                <a:hlinkClick r:id="rId3"/>
              </a:rPr>
              <a:t>.</a:t>
            </a:r>
            <a:r>
              <a:rPr sz="1600" u="sng" spc="-5" dirty="0">
                <a:solidFill>
                  <a:srgbClr val="0000FF"/>
                </a:solidFill>
                <a:uFill>
                  <a:solidFill>
                    <a:srgbClr val="0000FF"/>
                  </a:solidFill>
                </a:uFill>
                <a:latin typeface="Calibri"/>
                <a:cs typeface="Calibri"/>
                <a:hlinkClick r:id="rId3"/>
              </a:rPr>
              <a:t>M</a:t>
            </a:r>
            <a:r>
              <a:rPr sz="1600" u="sng" dirty="0">
                <a:solidFill>
                  <a:srgbClr val="0000FF"/>
                </a:solidFill>
                <a:uFill>
                  <a:solidFill>
                    <a:srgbClr val="0000FF"/>
                  </a:solidFill>
                </a:uFill>
                <a:latin typeface="Calibri"/>
                <a:cs typeface="Calibri"/>
                <a:hlinkClick r:id="rId3"/>
              </a:rPr>
              <a:t>ill</a:t>
            </a:r>
            <a:r>
              <a:rPr sz="1600" u="sng" spc="-5" dirty="0">
                <a:solidFill>
                  <a:srgbClr val="0000FF"/>
                </a:solidFill>
                <a:uFill>
                  <a:solidFill>
                    <a:srgbClr val="0000FF"/>
                  </a:solidFill>
                </a:uFill>
                <a:latin typeface="Calibri"/>
                <a:cs typeface="Calibri"/>
                <a:hlinkClick r:id="rId3"/>
              </a:rPr>
              <a:t>e</a:t>
            </a:r>
            <a:r>
              <a:rPr sz="1600" u="sng" dirty="0">
                <a:solidFill>
                  <a:srgbClr val="0000FF"/>
                </a:solidFill>
                <a:uFill>
                  <a:solidFill>
                    <a:srgbClr val="0000FF"/>
                  </a:solidFill>
                </a:uFill>
                <a:latin typeface="Calibri"/>
                <a:cs typeface="Calibri"/>
                <a:hlinkClick r:id="rId3"/>
              </a:rPr>
              <a:t>r</a:t>
            </a:r>
            <a:r>
              <a:rPr sz="1600" u="sng" spc="5" dirty="0">
                <a:solidFill>
                  <a:srgbClr val="0000FF"/>
                </a:solidFill>
                <a:uFill>
                  <a:solidFill>
                    <a:srgbClr val="0000FF"/>
                  </a:solidFill>
                </a:uFill>
                <a:latin typeface="Calibri"/>
                <a:cs typeface="Calibri"/>
                <a:hlinkClick r:id="rId3"/>
              </a:rPr>
              <a:t>@</a:t>
            </a:r>
            <a:r>
              <a:rPr sz="1600" u="sng" dirty="0">
                <a:solidFill>
                  <a:srgbClr val="0000FF"/>
                </a:solidFill>
                <a:uFill>
                  <a:solidFill>
                    <a:srgbClr val="0000FF"/>
                  </a:solidFill>
                </a:uFill>
                <a:latin typeface="Calibri"/>
                <a:cs typeface="Calibri"/>
                <a:hlinkClick r:id="rId3"/>
              </a:rPr>
              <a:t>fl</a:t>
            </a:r>
            <a:r>
              <a:rPr sz="1600" u="sng" spc="-11" dirty="0">
                <a:solidFill>
                  <a:srgbClr val="0000FF"/>
                </a:solidFill>
                <a:uFill>
                  <a:solidFill>
                    <a:srgbClr val="0000FF"/>
                  </a:solidFill>
                </a:uFill>
                <a:latin typeface="Calibri"/>
                <a:cs typeface="Calibri"/>
                <a:hlinkClick r:id="rId3"/>
              </a:rPr>
              <a:t>d</a:t>
            </a:r>
            <a:r>
              <a:rPr sz="1600" u="sng" dirty="0">
                <a:solidFill>
                  <a:srgbClr val="0000FF"/>
                </a:solidFill>
                <a:uFill>
                  <a:solidFill>
                    <a:srgbClr val="0000FF"/>
                  </a:solidFill>
                </a:uFill>
                <a:latin typeface="Calibri"/>
                <a:cs typeface="Calibri"/>
                <a:hlinkClick r:id="rId3"/>
              </a:rPr>
              <a:t>o</a:t>
            </a:r>
            <a:r>
              <a:rPr sz="1600" u="sng" spc="-5" dirty="0">
                <a:solidFill>
                  <a:srgbClr val="0000FF"/>
                </a:solidFill>
                <a:uFill>
                  <a:solidFill>
                    <a:srgbClr val="0000FF"/>
                  </a:solidFill>
                </a:uFill>
                <a:latin typeface="Calibri"/>
                <a:cs typeface="Calibri"/>
                <a:hlinkClick r:id="rId3"/>
              </a:rPr>
              <a:t>e</a:t>
            </a:r>
            <a:r>
              <a:rPr sz="1600" u="sng" spc="5" dirty="0">
                <a:solidFill>
                  <a:srgbClr val="0000FF"/>
                </a:solidFill>
                <a:uFill>
                  <a:solidFill>
                    <a:srgbClr val="0000FF"/>
                  </a:solidFill>
                </a:uFill>
                <a:latin typeface="Calibri"/>
                <a:cs typeface="Calibri"/>
                <a:hlinkClick r:id="rId3"/>
              </a:rPr>
              <a:t>.</a:t>
            </a:r>
            <a:r>
              <a:rPr sz="1600" u="sng" dirty="0">
                <a:solidFill>
                  <a:srgbClr val="0000FF"/>
                </a:solidFill>
                <a:uFill>
                  <a:solidFill>
                    <a:srgbClr val="0000FF"/>
                  </a:solidFill>
                </a:uFill>
                <a:latin typeface="Calibri"/>
                <a:cs typeface="Calibri"/>
                <a:hlinkClick r:id="rId3"/>
              </a:rPr>
              <a:t>o</a:t>
            </a:r>
            <a:r>
              <a:rPr sz="1600" u="sng" spc="-25" dirty="0">
                <a:solidFill>
                  <a:srgbClr val="0000FF"/>
                </a:solidFill>
                <a:uFill>
                  <a:solidFill>
                    <a:srgbClr val="0000FF"/>
                  </a:solidFill>
                </a:uFill>
                <a:latin typeface="Calibri"/>
                <a:cs typeface="Calibri"/>
                <a:hlinkClick r:id="rId3"/>
              </a:rPr>
              <a:t>r</a:t>
            </a:r>
            <a:r>
              <a:rPr sz="1600" u="sng" dirty="0">
                <a:solidFill>
                  <a:srgbClr val="0000FF"/>
                </a:solidFill>
                <a:uFill>
                  <a:solidFill>
                    <a:srgbClr val="0000FF"/>
                  </a:solidFill>
                </a:uFill>
                <a:latin typeface="Calibri"/>
                <a:cs typeface="Calibri"/>
                <a:hlinkClick r:id="rId3"/>
              </a:rPr>
              <a:t>g </a:t>
            </a:r>
            <a:endParaRPr lang="en-US" sz="1600" u="sng" dirty="0">
              <a:solidFill>
                <a:srgbClr val="0000FF"/>
              </a:solidFill>
              <a:uFill>
                <a:solidFill>
                  <a:srgbClr val="0000FF"/>
                </a:solidFill>
              </a:uFill>
              <a:latin typeface="Calibri"/>
              <a:cs typeface="Calibri"/>
            </a:endParaRPr>
          </a:p>
          <a:p>
            <a:pPr marL="60325" marR="109217" algn="ctr"/>
            <a:r>
              <a:rPr sz="1600" spc="-5" dirty="0">
                <a:solidFill>
                  <a:prstClr val="black"/>
                </a:solidFill>
                <a:latin typeface="Calibri"/>
                <a:cs typeface="Calibri"/>
              </a:rPr>
              <a:t>(850)</a:t>
            </a:r>
            <a:r>
              <a:rPr sz="1600" spc="5" dirty="0">
                <a:solidFill>
                  <a:prstClr val="black"/>
                </a:solidFill>
                <a:latin typeface="Calibri"/>
                <a:cs typeface="Calibri"/>
              </a:rPr>
              <a:t> </a:t>
            </a:r>
            <a:r>
              <a:rPr sz="1600" spc="-5" dirty="0">
                <a:solidFill>
                  <a:prstClr val="black"/>
                </a:solidFill>
                <a:latin typeface="Calibri"/>
                <a:cs typeface="Calibri"/>
              </a:rPr>
              <a:t>245-5033</a:t>
            </a:r>
            <a:endParaRPr lang="en-US" sz="1600" dirty="0">
              <a:solidFill>
                <a:prstClr val="black"/>
              </a:solidFill>
              <a:latin typeface="Calibri"/>
              <a:cs typeface="Calibri"/>
            </a:endParaRPr>
          </a:p>
          <a:p>
            <a:pPr marL="60325" marR="109217" algn="ctr"/>
            <a:endParaRPr lang="en-US" sz="1400" spc="-11" dirty="0">
              <a:solidFill>
                <a:prstClr val="black"/>
              </a:solidFill>
              <a:latin typeface="Calibri"/>
              <a:cs typeface="Calibri"/>
            </a:endParaRPr>
          </a:p>
          <a:p>
            <a:pPr marL="60325" marR="109217" algn="ctr"/>
            <a:endParaRPr lang="en-US" sz="1400" spc="-11" dirty="0">
              <a:solidFill>
                <a:prstClr val="black"/>
              </a:solidFill>
              <a:latin typeface="Calibri"/>
              <a:cs typeface="Calibri"/>
            </a:endParaRPr>
          </a:p>
          <a:p>
            <a:pPr marL="60325" marR="109217" algn="ctr"/>
            <a:endParaRPr lang="en-US" sz="1400" spc="-11" dirty="0">
              <a:solidFill>
                <a:prstClr val="black"/>
              </a:solidFill>
              <a:latin typeface="Calibri"/>
              <a:cs typeface="Calibri"/>
            </a:endParaRPr>
          </a:p>
          <a:p>
            <a:pPr marL="60325" marR="109217" algn="ctr"/>
            <a:endParaRPr lang="en-US" sz="1400" spc="-11" dirty="0">
              <a:solidFill>
                <a:prstClr val="black"/>
              </a:solidFill>
              <a:latin typeface="Calibri"/>
              <a:cs typeface="Calibri"/>
            </a:endParaRPr>
          </a:p>
          <a:p>
            <a:pPr marL="60325" marR="109217" algn="ctr"/>
            <a:r>
              <a:rPr sz="2800" spc="-11" dirty="0">
                <a:solidFill>
                  <a:srgbClr val="DBAB27"/>
                </a:solidFill>
                <a:latin typeface="Calibri"/>
                <a:cs typeface="Calibri"/>
              </a:rPr>
              <a:t>Paulina Lewis</a:t>
            </a:r>
            <a:endParaRPr lang="en-US" sz="2800" dirty="0">
              <a:solidFill>
                <a:prstClr val="black"/>
              </a:solidFill>
              <a:latin typeface="Calibri"/>
              <a:cs typeface="Calibri"/>
            </a:endParaRPr>
          </a:p>
          <a:p>
            <a:pPr marL="60325" marR="109217" algn="ctr"/>
            <a:r>
              <a:rPr sz="1600" spc="-11" dirty="0">
                <a:solidFill>
                  <a:prstClr val="black"/>
                </a:solidFill>
                <a:latin typeface="Calibri"/>
                <a:cs typeface="Calibri"/>
              </a:rPr>
              <a:t>Federal</a:t>
            </a:r>
            <a:r>
              <a:rPr lang="en-US" sz="1600" spc="-11" dirty="0">
                <a:solidFill>
                  <a:prstClr val="black"/>
                </a:solidFill>
                <a:latin typeface="Calibri"/>
                <a:cs typeface="Calibri"/>
              </a:rPr>
              <a:t> Program</a:t>
            </a:r>
            <a:r>
              <a:rPr sz="1600" spc="-35" dirty="0">
                <a:solidFill>
                  <a:prstClr val="black"/>
                </a:solidFill>
                <a:latin typeface="Calibri"/>
                <a:cs typeface="Calibri"/>
              </a:rPr>
              <a:t> </a:t>
            </a:r>
            <a:r>
              <a:rPr sz="1600" spc="-5" dirty="0">
                <a:solidFill>
                  <a:prstClr val="black"/>
                </a:solidFill>
                <a:latin typeface="Calibri"/>
                <a:cs typeface="Calibri"/>
              </a:rPr>
              <a:t>Specialist</a:t>
            </a:r>
            <a:endParaRPr lang="en-US" sz="1600" dirty="0">
              <a:solidFill>
                <a:prstClr val="black"/>
              </a:solidFill>
              <a:latin typeface="Calibri"/>
              <a:cs typeface="Calibri"/>
            </a:endParaRPr>
          </a:p>
          <a:p>
            <a:pPr marL="60325" marR="109217" algn="ctr"/>
            <a:r>
              <a:rPr sz="1600" spc="-5" dirty="0">
                <a:solidFill>
                  <a:prstClr val="black"/>
                </a:solidFill>
                <a:latin typeface="Calibri"/>
                <a:cs typeface="Calibri"/>
              </a:rPr>
              <a:t>Bureau</a:t>
            </a:r>
            <a:r>
              <a:rPr sz="1600" dirty="0">
                <a:solidFill>
                  <a:prstClr val="black"/>
                </a:solidFill>
                <a:latin typeface="Calibri"/>
                <a:cs typeface="Calibri"/>
              </a:rPr>
              <a:t> of</a:t>
            </a:r>
            <a:r>
              <a:rPr sz="1600" spc="-15" dirty="0">
                <a:solidFill>
                  <a:prstClr val="black"/>
                </a:solidFill>
                <a:latin typeface="Calibri"/>
                <a:cs typeface="Calibri"/>
              </a:rPr>
              <a:t> </a:t>
            </a:r>
            <a:r>
              <a:rPr sz="1600" spc="-5" dirty="0">
                <a:solidFill>
                  <a:prstClr val="black"/>
                </a:solidFill>
                <a:latin typeface="Calibri"/>
                <a:cs typeface="Calibri"/>
              </a:rPr>
              <a:t>Federal Educational</a:t>
            </a:r>
            <a:r>
              <a:rPr sz="1600" spc="-25" dirty="0">
                <a:solidFill>
                  <a:prstClr val="black"/>
                </a:solidFill>
                <a:latin typeface="Calibri"/>
                <a:cs typeface="Calibri"/>
              </a:rPr>
              <a:t> </a:t>
            </a:r>
            <a:r>
              <a:rPr sz="1600" spc="-5" dirty="0">
                <a:solidFill>
                  <a:prstClr val="black"/>
                </a:solidFill>
                <a:latin typeface="Calibri"/>
                <a:cs typeface="Calibri"/>
              </a:rPr>
              <a:t>Programs</a:t>
            </a:r>
            <a:endParaRPr lang="en-US" sz="1600" dirty="0">
              <a:solidFill>
                <a:prstClr val="black"/>
              </a:solidFill>
              <a:latin typeface="Calibri"/>
              <a:cs typeface="Calibri"/>
            </a:endParaRPr>
          </a:p>
          <a:p>
            <a:pPr marL="60325" marR="109217" algn="ctr"/>
            <a:r>
              <a:rPr sz="1600" u="sng" spc="-31" dirty="0">
                <a:solidFill>
                  <a:srgbClr val="0000FF"/>
                </a:solidFill>
                <a:uFill>
                  <a:solidFill>
                    <a:srgbClr val="0000FF"/>
                  </a:solidFill>
                </a:uFill>
                <a:latin typeface="Calibri"/>
                <a:cs typeface="Calibri"/>
                <a:hlinkClick r:id="rId4"/>
              </a:rPr>
              <a:t>P</a:t>
            </a:r>
            <a:r>
              <a:rPr sz="1600" u="sng" spc="-5" dirty="0">
                <a:solidFill>
                  <a:srgbClr val="0000FF"/>
                </a:solidFill>
                <a:uFill>
                  <a:solidFill>
                    <a:srgbClr val="0000FF"/>
                  </a:solidFill>
                </a:uFill>
                <a:latin typeface="Calibri"/>
                <a:cs typeface="Calibri"/>
                <a:hlinkClick r:id="rId4"/>
              </a:rPr>
              <a:t>a</a:t>
            </a:r>
            <a:r>
              <a:rPr sz="1600" u="sng" spc="-11" dirty="0">
                <a:solidFill>
                  <a:srgbClr val="0000FF"/>
                </a:solidFill>
                <a:uFill>
                  <a:solidFill>
                    <a:srgbClr val="0000FF"/>
                  </a:solidFill>
                </a:uFill>
                <a:latin typeface="Calibri"/>
                <a:cs typeface="Calibri"/>
                <a:hlinkClick r:id="rId4"/>
              </a:rPr>
              <a:t>u</a:t>
            </a:r>
            <a:r>
              <a:rPr sz="1600" u="sng" dirty="0">
                <a:solidFill>
                  <a:srgbClr val="0000FF"/>
                </a:solidFill>
                <a:uFill>
                  <a:solidFill>
                    <a:srgbClr val="0000FF"/>
                  </a:solidFill>
                </a:uFill>
                <a:latin typeface="Calibri"/>
                <a:cs typeface="Calibri"/>
                <a:hlinkClick r:id="rId4"/>
              </a:rPr>
              <a:t>li</a:t>
            </a:r>
            <a:r>
              <a:rPr sz="1600" u="sng" spc="-11" dirty="0">
                <a:solidFill>
                  <a:srgbClr val="0000FF"/>
                </a:solidFill>
                <a:uFill>
                  <a:solidFill>
                    <a:srgbClr val="0000FF"/>
                  </a:solidFill>
                </a:uFill>
                <a:latin typeface="Calibri"/>
                <a:cs typeface="Calibri"/>
                <a:hlinkClick r:id="rId4"/>
              </a:rPr>
              <a:t>n</a:t>
            </a:r>
            <a:r>
              <a:rPr sz="1600" u="sng" spc="-5" dirty="0">
                <a:solidFill>
                  <a:srgbClr val="0000FF"/>
                </a:solidFill>
                <a:uFill>
                  <a:solidFill>
                    <a:srgbClr val="0000FF"/>
                  </a:solidFill>
                </a:uFill>
                <a:latin typeface="Calibri"/>
                <a:cs typeface="Calibri"/>
                <a:hlinkClick r:id="rId4"/>
              </a:rPr>
              <a:t>a</a:t>
            </a:r>
            <a:r>
              <a:rPr sz="1600" u="sng" spc="5" dirty="0">
                <a:solidFill>
                  <a:srgbClr val="0000FF"/>
                </a:solidFill>
                <a:uFill>
                  <a:solidFill>
                    <a:srgbClr val="0000FF"/>
                  </a:solidFill>
                </a:uFill>
                <a:latin typeface="Calibri"/>
                <a:cs typeface="Calibri"/>
                <a:hlinkClick r:id="rId4"/>
              </a:rPr>
              <a:t>.</a:t>
            </a:r>
            <a:r>
              <a:rPr sz="1600" u="sng" spc="-5" dirty="0">
                <a:solidFill>
                  <a:srgbClr val="0000FF"/>
                </a:solidFill>
                <a:uFill>
                  <a:solidFill>
                    <a:srgbClr val="0000FF"/>
                  </a:solidFill>
                </a:uFill>
                <a:latin typeface="Calibri"/>
                <a:cs typeface="Calibri"/>
                <a:hlinkClick r:id="rId4"/>
              </a:rPr>
              <a:t>L</a:t>
            </a:r>
            <a:r>
              <a:rPr sz="1600" u="sng" spc="-15" dirty="0">
                <a:solidFill>
                  <a:srgbClr val="0000FF"/>
                </a:solidFill>
                <a:uFill>
                  <a:solidFill>
                    <a:srgbClr val="0000FF"/>
                  </a:solidFill>
                </a:uFill>
                <a:latin typeface="Calibri"/>
                <a:cs typeface="Calibri"/>
                <a:hlinkClick r:id="rId4"/>
              </a:rPr>
              <a:t>e</a:t>
            </a:r>
            <a:r>
              <a:rPr sz="1600" u="sng" dirty="0">
                <a:solidFill>
                  <a:srgbClr val="0000FF"/>
                </a:solidFill>
                <a:uFill>
                  <a:solidFill>
                    <a:srgbClr val="0000FF"/>
                  </a:solidFill>
                </a:uFill>
                <a:latin typeface="Calibri"/>
                <a:cs typeface="Calibri"/>
                <a:hlinkClick r:id="rId4"/>
              </a:rPr>
              <a:t>wis@fl</a:t>
            </a:r>
            <a:r>
              <a:rPr sz="1600" u="sng" spc="-11" dirty="0">
                <a:solidFill>
                  <a:srgbClr val="0000FF"/>
                </a:solidFill>
                <a:uFill>
                  <a:solidFill>
                    <a:srgbClr val="0000FF"/>
                  </a:solidFill>
                </a:uFill>
                <a:latin typeface="Calibri"/>
                <a:cs typeface="Calibri"/>
                <a:hlinkClick r:id="rId4"/>
              </a:rPr>
              <a:t>d</a:t>
            </a:r>
            <a:r>
              <a:rPr sz="1600" u="sng" dirty="0">
                <a:solidFill>
                  <a:srgbClr val="0000FF"/>
                </a:solidFill>
                <a:uFill>
                  <a:solidFill>
                    <a:srgbClr val="0000FF"/>
                  </a:solidFill>
                </a:uFill>
                <a:latin typeface="Calibri"/>
                <a:cs typeface="Calibri"/>
                <a:hlinkClick r:id="rId4"/>
              </a:rPr>
              <a:t>o</a:t>
            </a:r>
            <a:r>
              <a:rPr sz="1600" u="sng" spc="-5" dirty="0">
                <a:solidFill>
                  <a:srgbClr val="0000FF"/>
                </a:solidFill>
                <a:uFill>
                  <a:solidFill>
                    <a:srgbClr val="0000FF"/>
                  </a:solidFill>
                </a:uFill>
                <a:latin typeface="Calibri"/>
                <a:cs typeface="Calibri"/>
                <a:hlinkClick r:id="rId4"/>
              </a:rPr>
              <a:t>e</a:t>
            </a:r>
            <a:r>
              <a:rPr sz="1600" u="sng" spc="5" dirty="0">
                <a:solidFill>
                  <a:srgbClr val="0000FF"/>
                </a:solidFill>
                <a:uFill>
                  <a:solidFill>
                    <a:srgbClr val="0000FF"/>
                  </a:solidFill>
                </a:uFill>
                <a:latin typeface="Calibri"/>
                <a:cs typeface="Calibri"/>
                <a:hlinkClick r:id="rId4"/>
              </a:rPr>
              <a:t>.</a:t>
            </a:r>
            <a:r>
              <a:rPr sz="1600" u="sng" dirty="0">
                <a:solidFill>
                  <a:srgbClr val="0000FF"/>
                </a:solidFill>
                <a:uFill>
                  <a:solidFill>
                    <a:srgbClr val="0000FF"/>
                  </a:solidFill>
                </a:uFill>
                <a:latin typeface="Calibri"/>
                <a:cs typeface="Calibri"/>
                <a:hlinkClick r:id="rId4"/>
              </a:rPr>
              <a:t>o</a:t>
            </a:r>
            <a:r>
              <a:rPr sz="1600" u="sng" spc="-25" dirty="0">
                <a:solidFill>
                  <a:srgbClr val="0000FF"/>
                </a:solidFill>
                <a:uFill>
                  <a:solidFill>
                    <a:srgbClr val="0000FF"/>
                  </a:solidFill>
                </a:uFill>
                <a:latin typeface="Calibri"/>
                <a:cs typeface="Calibri"/>
                <a:hlinkClick r:id="rId4"/>
              </a:rPr>
              <a:t>r</a:t>
            </a:r>
            <a:r>
              <a:rPr sz="1600" u="sng" dirty="0">
                <a:solidFill>
                  <a:srgbClr val="0000FF"/>
                </a:solidFill>
                <a:uFill>
                  <a:solidFill>
                    <a:srgbClr val="0000FF"/>
                  </a:solidFill>
                </a:uFill>
                <a:latin typeface="Calibri"/>
                <a:cs typeface="Calibri"/>
                <a:hlinkClick r:id="rId4"/>
              </a:rPr>
              <a:t>g</a:t>
            </a:r>
            <a:endParaRPr lang="en-US" sz="1600" u="sng" dirty="0">
              <a:solidFill>
                <a:srgbClr val="0000FF"/>
              </a:solidFill>
              <a:uFill>
                <a:solidFill>
                  <a:srgbClr val="0000FF"/>
                </a:solidFill>
              </a:uFill>
              <a:latin typeface="Calibri"/>
              <a:cs typeface="Calibri"/>
            </a:endParaRPr>
          </a:p>
          <a:p>
            <a:pPr marL="60325" marR="109217" algn="ctr"/>
            <a:r>
              <a:rPr sz="1600" spc="-5" dirty="0">
                <a:solidFill>
                  <a:prstClr val="black"/>
                </a:solidFill>
                <a:latin typeface="Calibri"/>
                <a:cs typeface="Calibri"/>
              </a:rPr>
              <a:t>(850)</a:t>
            </a:r>
            <a:r>
              <a:rPr sz="1600" spc="5" dirty="0">
                <a:solidFill>
                  <a:prstClr val="black"/>
                </a:solidFill>
                <a:latin typeface="Calibri"/>
                <a:cs typeface="Calibri"/>
              </a:rPr>
              <a:t> </a:t>
            </a:r>
            <a:r>
              <a:rPr sz="1600" spc="-5" dirty="0">
                <a:solidFill>
                  <a:prstClr val="black"/>
                </a:solidFill>
                <a:latin typeface="Calibri"/>
                <a:cs typeface="Calibri"/>
              </a:rPr>
              <a:t>245-9733</a:t>
            </a:r>
            <a:endParaRPr lang="en-US" sz="1600" dirty="0">
              <a:solidFill>
                <a:prstClr val="black"/>
              </a:solidFill>
              <a:latin typeface="Calibri"/>
              <a:cs typeface="Calibri"/>
            </a:endParaRPr>
          </a:p>
          <a:p>
            <a:pPr marL="60325" marR="109217" algn="ctr"/>
            <a:endParaRPr lang="en-US" sz="1200" dirty="0">
              <a:solidFill>
                <a:prstClr val="black"/>
              </a:solidFill>
              <a:latin typeface="Calibri"/>
              <a:cs typeface="Calibri"/>
            </a:endParaRPr>
          </a:p>
        </p:txBody>
      </p:sp>
      <p:grpSp>
        <p:nvGrpSpPr>
          <p:cNvPr id="10" name="Group 9"/>
          <p:cNvGrpSpPr/>
          <p:nvPr/>
        </p:nvGrpSpPr>
        <p:grpSpPr>
          <a:xfrm>
            <a:off x="2106782" y="1711468"/>
            <a:ext cx="1550818" cy="3698732"/>
            <a:chOff x="1025286" y="1858123"/>
            <a:chExt cx="1271513" cy="3136480"/>
          </a:xfrm>
        </p:grpSpPr>
        <p:pic>
          <p:nvPicPr>
            <p:cNvPr id="3" name="object 3"/>
            <p:cNvPicPr>
              <a:picLocks noChangeAspect="1"/>
            </p:cNvPicPr>
            <p:nvPr/>
          </p:nvPicPr>
          <p:blipFill rotWithShape="1">
            <a:blip r:embed="rId5" cstate="print"/>
            <a:srcRect l="16074" t="18849" r="5239" b="9571"/>
            <a:stretch/>
          </p:blipFill>
          <p:spPr>
            <a:xfrm>
              <a:off x="1025286" y="3450622"/>
              <a:ext cx="1271513" cy="1543981"/>
            </a:xfrm>
            <a:prstGeom prst="rect">
              <a:avLst/>
            </a:prstGeom>
          </p:spPr>
        </p:pic>
        <p:pic>
          <p:nvPicPr>
            <p:cNvPr id="4" name="object 4"/>
            <p:cNvPicPr>
              <a:picLocks noChangeAspect="1"/>
            </p:cNvPicPr>
            <p:nvPr/>
          </p:nvPicPr>
          <p:blipFill rotWithShape="1">
            <a:blip r:embed="rId6" cstate="print"/>
            <a:srcRect l="3325" t="2837" r="10480" b="2579"/>
            <a:stretch/>
          </p:blipFill>
          <p:spPr>
            <a:xfrm>
              <a:off x="1029512" y="1858123"/>
              <a:ext cx="1266288" cy="1424574"/>
            </a:xfrm>
            <a:prstGeom prst="rect">
              <a:avLst/>
            </a:prstGeom>
          </p:spPr>
        </p:pic>
      </p:grpSp>
      <p:sp>
        <p:nvSpPr>
          <p:cNvPr id="8" name="Title 7"/>
          <p:cNvSpPr>
            <a:spLocks noGrp="1"/>
          </p:cNvSpPr>
          <p:nvPr>
            <p:ph type="title"/>
          </p:nvPr>
        </p:nvSpPr>
        <p:spPr>
          <a:xfrm>
            <a:off x="2080404" y="408462"/>
            <a:ext cx="6400800" cy="1143000"/>
          </a:xfrm>
        </p:spPr>
        <p:txBody>
          <a:bodyPr>
            <a:normAutofit/>
          </a:bodyPr>
          <a:lstStyle/>
          <a:p>
            <a:r>
              <a:rPr lang="en-US" dirty="0"/>
              <a:t>Florida Migrant Education Program Office Contacts</a:t>
            </a:r>
          </a:p>
        </p:txBody>
      </p:sp>
    </p:spTree>
    <p:extLst>
      <p:ext uri="{BB962C8B-B14F-4D97-AF65-F5344CB8AC3E}">
        <p14:creationId xmlns:p14="http://schemas.microsoft.com/office/powerpoint/2010/main" val="312641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6360314" y="2373341"/>
            <a:ext cx="5394615" cy="2831103"/>
          </a:xfrm>
        </p:spPr>
        <p:txBody>
          <a:bodyPr>
            <a:normAutofit/>
          </a:bodyPr>
          <a:lstStyle/>
          <a:p>
            <a:r>
              <a:rPr lang="es-MX" sz="2800" dirty="0"/>
              <a:t>Datos sobre el conteo de estudiantes migratorios</a:t>
            </a:r>
          </a:p>
          <a:p>
            <a:r>
              <a:rPr lang="es-MX" sz="2800" dirty="0"/>
              <a:t>2020-21 Datos de evaluaciones estudiantiles</a:t>
            </a:r>
          </a:p>
          <a:p>
            <a:r>
              <a:rPr lang="es-MX" sz="2800" dirty="0"/>
              <a:t>Comentarios del FMPAC </a:t>
            </a:r>
          </a:p>
        </p:txBody>
      </p:sp>
      <p:sp>
        <p:nvSpPr>
          <p:cNvPr id="4" name="Content Placeholder 2">
            <a:extLst>
              <a:ext uri="{FF2B5EF4-FFF2-40B4-BE49-F238E27FC236}">
                <a16:creationId xmlns:a16="http://schemas.microsoft.com/office/drawing/2014/main" id="{5D083315-B63A-441B-9668-BDBA080762F1}"/>
              </a:ext>
            </a:extLst>
          </p:cNvPr>
          <p:cNvSpPr txBox="1">
            <a:spLocks/>
          </p:cNvSpPr>
          <p:nvPr/>
        </p:nvSpPr>
        <p:spPr>
          <a:xfrm>
            <a:off x="437071" y="2373341"/>
            <a:ext cx="4566480" cy="310714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sz="2800" dirty="0"/>
              <a:t>Migratory Child Count Data </a:t>
            </a:r>
          </a:p>
          <a:p>
            <a:r>
              <a:rPr lang="en-US" sz="2800" dirty="0"/>
              <a:t>2020-21 Student Assessment Data </a:t>
            </a:r>
          </a:p>
          <a:p>
            <a:r>
              <a:rPr lang="en-US" sz="2800" dirty="0"/>
              <a:t>FMPAC Feedback </a:t>
            </a:r>
          </a:p>
        </p:txBody>
      </p:sp>
    </p:spTree>
    <p:extLst>
      <p:ext uri="{BB962C8B-B14F-4D97-AF65-F5344CB8AC3E}">
        <p14:creationId xmlns:p14="http://schemas.microsoft.com/office/powerpoint/2010/main" val="58081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a:extLst>
              <a:ext uri="{FF2B5EF4-FFF2-40B4-BE49-F238E27FC236}">
                <a16:creationId xmlns:a16="http://schemas.microsoft.com/office/drawing/2014/main" id="{218662F3-BC53-456A-AACB-5153DB8F25F0}"/>
              </a:ext>
            </a:extLst>
          </p:cNvPr>
          <p:cNvSpPr>
            <a:spLocks noGrp="1"/>
          </p:cNvSpPr>
          <p:nvPr>
            <p:ph type="title"/>
          </p:nvPr>
        </p:nvSpPr>
        <p:spPr>
          <a:xfrm>
            <a:off x="608815" y="609600"/>
            <a:ext cx="10974371" cy="1190920"/>
          </a:xfrm>
          <a:solidFill>
            <a:srgbClr val="262A63"/>
          </a:solidFill>
        </p:spPr>
        <p:txBody>
          <a:bodyPr>
            <a:normAutofit fontScale="90000"/>
          </a:bodyPr>
          <a:lstStyle/>
          <a:p>
            <a:r>
              <a:rPr lang="es-MX" altLang="en-US" dirty="0"/>
              <a:t/>
            </a:r>
            <a:br>
              <a:rPr lang="es-MX" altLang="en-US" dirty="0"/>
            </a:br>
            <a:r>
              <a:rPr lang="es-MX" altLang="en-US" sz="3200" dirty="0" err="1"/>
              <a:t>Title</a:t>
            </a:r>
            <a:r>
              <a:rPr lang="es-MX" altLang="en-US" sz="3200" dirty="0"/>
              <a:t> I, </a:t>
            </a:r>
            <a:r>
              <a:rPr lang="es-MX" altLang="en-US" sz="3200" dirty="0" err="1"/>
              <a:t>Part</a:t>
            </a:r>
            <a:r>
              <a:rPr lang="es-MX" altLang="en-US" sz="3200" dirty="0"/>
              <a:t> C: | Titulo I, parte c:</a:t>
            </a:r>
            <a:br>
              <a:rPr lang="es-MX" altLang="en-US" sz="3200" dirty="0"/>
            </a:br>
            <a:r>
              <a:rPr lang="es-MX" altLang="en-US" sz="2800" b="1" dirty="0"/>
              <a:t>Child </a:t>
            </a:r>
            <a:r>
              <a:rPr lang="es-MX" altLang="en-US" sz="2800" b="1" dirty="0" err="1"/>
              <a:t>Count</a:t>
            </a:r>
            <a:r>
              <a:rPr lang="es-MX" altLang="en-US" sz="2800" b="1" dirty="0"/>
              <a:t> </a:t>
            </a:r>
            <a:r>
              <a:rPr lang="es-MX" altLang="en-US" sz="2800" b="1" dirty="0" err="1"/>
              <a:t>Trends</a:t>
            </a:r>
            <a:r>
              <a:rPr lang="es-MX" altLang="en-US" sz="2800" b="1" dirty="0"/>
              <a:t/>
            </a:r>
            <a:br>
              <a:rPr lang="es-MX" altLang="en-US" sz="2800" b="1" dirty="0"/>
            </a:br>
            <a:r>
              <a:rPr lang="es-MX" altLang="en-US" sz="2800" b="1" dirty="0"/>
              <a:t>Tendencia</a:t>
            </a:r>
            <a:r>
              <a:rPr lang="es-MX" altLang="en-US" b="1" dirty="0"/>
              <a:t>s del conteo de niños</a:t>
            </a:r>
            <a:r>
              <a:rPr lang="en-US" altLang="en-US" sz="3200" dirty="0"/>
              <a:t/>
            </a:r>
            <a:br>
              <a:rPr lang="en-US" altLang="en-US" sz="3200" dirty="0"/>
            </a:br>
            <a:endParaRPr lang="en-US" altLang="en-US" dirty="0"/>
          </a:p>
        </p:txBody>
      </p:sp>
      <p:sp>
        <p:nvSpPr>
          <p:cNvPr id="38915" name="Slide Number Placeholder 3">
            <a:extLst>
              <a:ext uri="{FF2B5EF4-FFF2-40B4-BE49-F238E27FC236}">
                <a16:creationId xmlns:a16="http://schemas.microsoft.com/office/drawing/2014/main" id="{B5AB486E-C534-4995-BFAB-0F0E6BA1E9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332AD7D7-703F-455D-A5D1-6921B77D8268}" type="slidenum">
              <a:rPr lang="en-US" altLang="en-US" sz="1200">
                <a:solidFill>
                  <a:srgbClr val="898989"/>
                </a:solidFill>
              </a:rPr>
              <a:pPr>
                <a:spcBef>
                  <a:spcPct val="0"/>
                </a:spcBef>
                <a:buClrTx/>
                <a:buFontTx/>
                <a:buNone/>
              </a:pPr>
              <a:t>3</a:t>
            </a:fld>
            <a:endParaRPr lang="en-US" altLang="en-US" sz="1200" dirty="0">
              <a:solidFill>
                <a:srgbClr val="898989"/>
              </a:solidFill>
            </a:endParaRPr>
          </a:p>
        </p:txBody>
      </p:sp>
      <p:sp>
        <p:nvSpPr>
          <p:cNvPr id="7" name="TextBox 6"/>
          <p:cNvSpPr txBox="1"/>
          <p:nvPr/>
        </p:nvSpPr>
        <p:spPr>
          <a:xfrm>
            <a:off x="4078694" y="6451240"/>
            <a:ext cx="3754105" cy="307777"/>
          </a:xfrm>
          <a:prstGeom prst="rect">
            <a:avLst/>
          </a:prstGeom>
          <a:noFill/>
        </p:spPr>
        <p:txBody>
          <a:bodyPr wrap="none" rtlCol="0">
            <a:spAutoFit/>
          </a:bodyPr>
          <a:lstStyle/>
          <a:p>
            <a:r>
              <a:rPr lang="en-US" sz="1400" i="1" dirty="0"/>
              <a:t>Source: 2020-2021 </a:t>
            </a:r>
            <a:r>
              <a:rPr lang="en-US" sz="1400" i="1" dirty="0" err="1"/>
              <a:t>EdFacts</a:t>
            </a:r>
            <a:r>
              <a:rPr lang="en-US" sz="1400" i="1" dirty="0"/>
              <a:t>, File 121 and File 122</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3304685205"/>
              </p:ext>
            </p:extLst>
          </p:nvPr>
        </p:nvGraphicFramePr>
        <p:xfrm>
          <a:off x="1540933" y="1934301"/>
          <a:ext cx="8829629" cy="429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0851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212967178"/>
              </p:ext>
            </p:extLst>
          </p:nvPr>
        </p:nvGraphicFramePr>
        <p:xfrm>
          <a:off x="2084285" y="2160484"/>
          <a:ext cx="8023430" cy="3566160"/>
        </p:xfrm>
        <a:graphic>
          <a:graphicData uri="http://schemas.openxmlformats.org/drawingml/2006/table">
            <a:tbl>
              <a:tblPr firstRow="1" bandRow="1">
                <a:tableStyleId>{073A0DAA-6AF3-43AB-8588-CEC1D06C72B9}</a:tableStyleId>
              </a:tblPr>
              <a:tblGrid>
                <a:gridCol w="2005857">
                  <a:extLst>
                    <a:ext uri="{9D8B030D-6E8A-4147-A177-3AD203B41FA5}">
                      <a16:colId xmlns:a16="http://schemas.microsoft.com/office/drawing/2014/main" val="2179499224"/>
                    </a:ext>
                  </a:extLst>
                </a:gridCol>
                <a:gridCol w="2196891">
                  <a:extLst>
                    <a:ext uri="{9D8B030D-6E8A-4147-A177-3AD203B41FA5}">
                      <a16:colId xmlns:a16="http://schemas.microsoft.com/office/drawing/2014/main" val="3472716447"/>
                    </a:ext>
                  </a:extLst>
                </a:gridCol>
                <a:gridCol w="1910341">
                  <a:extLst>
                    <a:ext uri="{9D8B030D-6E8A-4147-A177-3AD203B41FA5}">
                      <a16:colId xmlns:a16="http://schemas.microsoft.com/office/drawing/2014/main" val="3187972002"/>
                    </a:ext>
                  </a:extLst>
                </a:gridCol>
                <a:gridCol w="1910341">
                  <a:extLst>
                    <a:ext uri="{9D8B030D-6E8A-4147-A177-3AD203B41FA5}">
                      <a16:colId xmlns:a16="http://schemas.microsoft.com/office/drawing/2014/main" val="1428521366"/>
                    </a:ext>
                  </a:extLst>
                </a:gridCol>
              </a:tblGrid>
              <a:tr h="1004455">
                <a:tc>
                  <a:txBody>
                    <a:bodyPr/>
                    <a:lstStyle/>
                    <a:p>
                      <a:pPr algn="ctr"/>
                      <a:r>
                        <a:rPr lang="es-MX" noProof="0"/>
                        <a:t>Subset Group</a:t>
                      </a:r>
                    </a:p>
                    <a:p>
                      <a:pPr algn="ctr"/>
                      <a:r>
                        <a:rPr lang="es-MX" noProof="0"/>
                        <a:t>Grupo de sub conjuntos
</a:t>
                      </a:r>
                    </a:p>
                  </a:txBody>
                  <a:tcPr>
                    <a:solidFill>
                      <a:srgbClr val="2F3369"/>
                    </a:solidFill>
                  </a:tcPr>
                </a:tc>
                <a:tc>
                  <a:txBody>
                    <a:bodyPr/>
                    <a:lstStyle/>
                    <a:p>
                      <a:pPr algn="ctr"/>
                      <a:r>
                        <a:rPr lang="es-MX" noProof="0"/>
                        <a:t>Current 2020/21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noProof="0"/>
                        <a:t>Presente 2020/21</a:t>
                      </a:r>
                    </a:p>
                    <a:p>
                      <a:pPr algn="ctr"/>
                      <a:endParaRPr lang="es-MX" noProof="0"/>
                    </a:p>
                  </a:txBody>
                  <a:tcPr>
                    <a:solidFill>
                      <a:srgbClr val="262A63"/>
                    </a:solidFill>
                  </a:tcPr>
                </a:tc>
                <a:tc>
                  <a:txBody>
                    <a:bodyPr/>
                    <a:lstStyle/>
                    <a:p>
                      <a:pPr algn="ctr"/>
                      <a:r>
                        <a:rPr lang="es-MX" noProof="0"/>
                        <a:t>Prior 2019/20</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noProof="0"/>
                        <a:t>Anterior 2019/20</a:t>
                      </a:r>
                    </a:p>
                    <a:p>
                      <a:pPr algn="ctr"/>
                      <a:endParaRPr lang="es-MX" noProof="0"/>
                    </a:p>
                  </a:txBody>
                  <a:tcPr>
                    <a:solidFill>
                      <a:srgbClr val="262A63"/>
                    </a:solidFill>
                  </a:tcPr>
                </a:tc>
                <a:tc>
                  <a:txBody>
                    <a:bodyPr/>
                    <a:lstStyle/>
                    <a:p>
                      <a:pPr algn="ctr"/>
                      <a:r>
                        <a:rPr lang="es-MX" noProof="0" dirty="0" err="1"/>
                        <a:t>Year-over-Year</a:t>
                      </a:r>
                      <a:r>
                        <a:rPr lang="es-MX" noProof="0" dirty="0"/>
                        <a:t> Change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noProof="0" dirty="0"/>
                        <a:t>Cambio anual </a:t>
                      </a:r>
                    </a:p>
                    <a:p>
                      <a:pPr algn="ctr"/>
                      <a:endParaRPr lang="es-MX" noProof="0" dirty="0"/>
                    </a:p>
                  </a:txBody>
                  <a:tcPr>
                    <a:solidFill>
                      <a:srgbClr val="DBAB27"/>
                    </a:solidFill>
                  </a:tcPr>
                </a:tc>
                <a:extLst>
                  <a:ext uri="{0D108BD9-81ED-4DB2-BD59-A6C34878D82A}">
                    <a16:rowId xmlns:a16="http://schemas.microsoft.com/office/drawing/2014/main" val="2989378654"/>
                  </a:ext>
                </a:extLst>
              </a:tr>
              <a:tr h="1004455">
                <a:tc>
                  <a:txBody>
                    <a:bodyPr/>
                    <a:lstStyle/>
                    <a:p>
                      <a:r>
                        <a:rPr lang="es-MX" noProof="0" dirty="0" err="1"/>
                        <a:t>Priority</a:t>
                      </a:r>
                      <a:r>
                        <a:rPr lang="es-MX" baseline="0" noProof="0" dirty="0"/>
                        <a:t> </a:t>
                      </a:r>
                      <a:r>
                        <a:rPr lang="es-MX" baseline="0" noProof="0" dirty="0" err="1"/>
                        <a:t>for</a:t>
                      </a:r>
                      <a:r>
                        <a:rPr lang="es-MX" baseline="0" noProof="0" dirty="0"/>
                        <a:t> </a:t>
                      </a:r>
                      <a:r>
                        <a:rPr lang="es-MX" baseline="0" noProof="0" dirty="0" err="1"/>
                        <a:t>Service</a:t>
                      </a:r>
                      <a:r>
                        <a:rPr lang="es-MX" baseline="0" noProof="0" dirty="0"/>
                        <a:t> (PFS) </a:t>
                      </a:r>
                    </a:p>
                    <a:p>
                      <a:r>
                        <a:rPr lang="es-MX" baseline="0" noProof="0" dirty="0"/>
                        <a:t>Prioridad de Servicios </a:t>
                      </a:r>
                      <a:endParaRPr lang="es-MX" noProof="0" dirty="0"/>
                    </a:p>
                  </a:txBody>
                  <a:tcPr/>
                </a:tc>
                <a:tc>
                  <a:txBody>
                    <a:bodyPr/>
                    <a:lstStyle/>
                    <a:p>
                      <a:pPr algn="ctr"/>
                      <a:r>
                        <a:rPr lang="en-US" sz="2400" b="1" dirty="0"/>
                        <a:t>4,846</a:t>
                      </a:r>
                    </a:p>
                  </a:txBody>
                  <a:tcPr/>
                </a:tc>
                <a:tc>
                  <a:txBody>
                    <a:bodyPr/>
                    <a:lstStyle/>
                    <a:p>
                      <a:pPr algn="ctr"/>
                      <a:r>
                        <a:rPr lang="en-US" sz="2400" b="1" dirty="0"/>
                        <a:t>7,153</a:t>
                      </a:r>
                    </a:p>
                  </a:txBody>
                  <a:tcPr/>
                </a:tc>
                <a:tc>
                  <a:txBody>
                    <a:bodyPr/>
                    <a:lstStyle/>
                    <a:p>
                      <a:pPr algn="ctr"/>
                      <a:r>
                        <a:rPr lang="en-US" sz="2400" b="1" dirty="0"/>
                        <a:t>- 32%</a:t>
                      </a:r>
                    </a:p>
                  </a:txBody>
                  <a:tcPr/>
                </a:tc>
                <a:extLst>
                  <a:ext uri="{0D108BD9-81ED-4DB2-BD59-A6C34878D82A}">
                    <a16:rowId xmlns:a16="http://schemas.microsoft.com/office/drawing/2014/main" val="1326214578"/>
                  </a:ext>
                </a:extLst>
              </a:tr>
              <a:tr h="1004455">
                <a:tc>
                  <a:txBody>
                    <a:bodyPr/>
                    <a:lstStyle/>
                    <a:p>
                      <a:r>
                        <a:rPr lang="es-MX" noProof="0" dirty="0" err="1"/>
                        <a:t>Out-of-school</a:t>
                      </a:r>
                      <a:r>
                        <a:rPr lang="es-MX" noProof="0" dirty="0"/>
                        <a:t> </a:t>
                      </a:r>
                      <a:r>
                        <a:rPr lang="es-MX" noProof="0" dirty="0" err="1"/>
                        <a:t>Youth</a:t>
                      </a:r>
                      <a:r>
                        <a:rPr lang="es-MX" baseline="0" noProof="0" dirty="0"/>
                        <a:t> (OSY)</a:t>
                      </a:r>
                    </a:p>
                    <a:p>
                      <a:r>
                        <a:rPr lang="es-MX" baseline="0" noProof="0" dirty="0"/>
                        <a:t>Jóvenes Fuera de la Escuela (Solos)</a:t>
                      </a:r>
                      <a:endParaRPr lang="es-MX" noProof="0" dirty="0"/>
                    </a:p>
                  </a:txBody>
                  <a:tcPr/>
                </a:tc>
                <a:tc>
                  <a:txBody>
                    <a:bodyPr/>
                    <a:lstStyle/>
                    <a:p>
                      <a:pPr algn="ctr"/>
                      <a:r>
                        <a:rPr lang="en-US" sz="2400" b="1" dirty="0"/>
                        <a:t>3,284</a:t>
                      </a:r>
                    </a:p>
                  </a:txBody>
                  <a:tcPr/>
                </a:tc>
                <a:tc>
                  <a:txBody>
                    <a:bodyPr/>
                    <a:lstStyle/>
                    <a:p>
                      <a:pPr algn="ctr"/>
                      <a:r>
                        <a:rPr lang="en-US" sz="2400" b="1" dirty="0"/>
                        <a:t>2,735</a:t>
                      </a:r>
                    </a:p>
                  </a:txBody>
                  <a:tcPr/>
                </a:tc>
                <a:tc>
                  <a:txBody>
                    <a:bodyPr/>
                    <a:lstStyle/>
                    <a:p>
                      <a:pPr algn="ctr"/>
                      <a:r>
                        <a:rPr lang="en-US" sz="2400" b="1" dirty="0"/>
                        <a:t>+ 20%</a:t>
                      </a:r>
                    </a:p>
                  </a:txBody>
                  <a:tcPr/>
                </a:tc>
                <a:extLst>
                  <a:ext uri="{0D108BD9-81ED-4DB2-BD59-A6C34878D82A}">
                    <a16:rowId xmlns:a16="http://schemas.microsoft.com/office/drawing/2014/main" val="2193775154"/>
                  </a:ext>
                </a:extLst>
              </a:tr>
            </a:tbl>
          </a:graphicData>
        </a:graphic>
      </p:graphicFrame>
      <p:sp>
        <p:nvSpPr>
          <p:cNvPr id="38914" name="Title 2">
            <a:extLst>
              <a:ext uri="{FF2B5EF4-FFF2-40B4-BE49-F238E27FC236}">
                <a16:creationId xmlns:a16="http://schemas.microsoft.com/office/drawing/2014/main" id="{218662F3-BC53-456A-AACB-5153DB8F25F0}"/>
              </a:ext>
            </a:extLst>
          </p:cNvPr>
          <p:cNvSpPr>
            <a:spLocks noGrp="1"/>
          </p:cNvSpPr>
          <p:nvPr>
            <p:ph type="title"/>
          </p:nvPr>
        </p:nvSpPr>
        <p:spPr>
          <a:xfrm>
            <a:off x="610908" y="609600"/>
            <a:ext cx="10970184" cy="1143000"/>
          </a:xfrm>
          <a:solidFill>
            <a:srgbClr val="262A63"/>
          </a:solidFill>
        </p:spPr>
        <p:txBody>
          <a:bodyPr>
            <a:normAutofit fontScale="90000"/>
          </a:bodyPr>
          <a:lstStyle/>
          <a:p>
            <a:r>
              <a:rPr lang="en-US" altLang="en-US" dirty="0"/>
              <a:t/>
            </a:r>
            <a:br>
              <a:rPr lang="en-US" altLang="en-US" dirty="0"/>
            </a:br>
            <a:r>
              <a:rPr lang="es-MX" altLang="en-US" sz="3200" dirty="0" err="1"/>
              <a:t>Title</a:t>
            </a:r>
            <a:r>
              <a:rPr lang="es-MX" altLang="en-US" sz="3200" dirty="0"/>
              <a:t> I, </a:t>
            </a:r>
            <a:r>
              <a:rPr lang="es-MX" altLang="en-US" sz="3200" dirty="0" err="1"/>
              <a:t>Part</a:t>
            </a:r>
            <a:r>
              <a:rPr lang="es-MX" altLang="en-US" sz="3200" dirty="0"/>
              <a:t> C:</a:t>
            </a:r>
            <a:br>
              <a:rPr lang="es-MX" altLang="en-US" sz="3200" dirty="0"/>
            </a:br>
            <a:r>
              <a:rPr lang="es-MX" altLang="en-US" sz="2800" b="1" dirty="0" err="1"/>
              <a:t>Subpopulation</a:t>
            </a:r>
            <a:r>
              <a:rPr lang="es-MX" altLang="en-US" sz="2800" b="1" dirty="0"/>
              <a:t> </a:t>
            </a:r>
            <a:r>
              <a:rPr lang="es-MX" altLang="en-US" sz="2800" b="1" dirty="0" err="1"/>
              <a:t>Trends</a:t>
            </a:r>
            <a:r>
              <a:rPr lang="es-MX" altLang="en-US" sz="2800" b="1" dirty="0"/>
              <a:t> </a:t>
            </a:r>
            <a:r>
              <a:rPr lang="es-MX" altLang="en-US" b="1" dirty="0"/>
              <a:t/>
            </a:r>
            <a:br>
              <a:rPr lang="es-MX" altLang="en-US" b="1" dirty="0"/>
            </a:br>
            <a:r>
              <a:rPr lang="es-MX" altLang="en-US" b="1" dirty="0"/>
              <a:t>Tendencias de la subpoblación </a:t>
            </a:r>
            <a:r>
              <a:rPr lang="en-US" altLang="en-US" sz="3200" dirty="0"/>
              <a:t/>
            </a:r>
            <a:br>
              <a:rPr lang="en-US" altLang="en-US" sz="3200" dirty="0"/>
            </a:br>
            <a:endParaRPr lang="en-US" altLang="en-US" dirty="0"/>
          </a:p>
        </p:txBody>
      </p:sp>
      <p:sp>
        <p:nvSpPr>
          <p:cNvPr id="38915" name="Slide Number Placeholder 3">
            <a:extLst>
              <a:ext uri="{FF2B5EF4-FFF2-40B4-BE49-F238E27FC236}">
                <a16:creationId xmlns:a16="http://schemas.microsoft.com/office/drawing/2014/main" id="{B5AB486E-C534-4995-BFAB-0F0E6BA1E9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332AD7D7-703F-455D-A5D1-6921B77D8268}" type="slidenum">
              <a:rPr lang="en-US" altLang="en-US" sz="1200">
                <a:solidFill>
                  <a:srgbClr val="898989"/>
                </a:solidFill>
              </a:rPr>
              <a:pPr>
                <a:spcBef>
                  <a:spcPct val="0"/>
                </a:spcBef>
                <a:buClrTx/>
                <a:buFontTx/>
                <a:buNone/>
              </a:pPr>
              <a:t>4</a:t>
            </a:fld>
            <a:endParaRPr lang="en-US" altLang="en-US" sz="1200">
              <a:solidFill>
                <a:srgbClr val="898989"/>
              </a:solidFill>
            </a:endParaRPr>
          </a:p>
        </p:txBody>
      </p:sp>
      <p:sp>
        <p:nvSpPr>
          <p:cNvPr id="6" name="TextBox 5"/>
          <p:cNvSpPr txBox="1"/>
          <p:nvPr/>
        </p:nvSpPr>
        <p:spPr>
          <a:xfrm>
            <a:off x="4815344" y="6429791"/>
            <a:ext cx="2875659" cy="307777"/>
          </a:xfrm>
          <a:prstGeom prst="rect">
            <a:avLst/>
          </a:prstGeom>
          <a:noFill/>
        </p:spPr>
        <p:txBody>
          <a:bodyPr wrap="none" rtlCol="0">
            <a:spAutoFit/>
          </a:bodyPr>
          <a:lstStyle/>
          <a:p>
            <a:r>
              <a:rPr lang="en-US" sz="1400" i="1" dirty="0"/>
              <a:t>Source: 2020-2021 </a:t>
            </a:r>
            <a:r>
              <a:rPr lang="en-US" sz="1400" i="1" dirty="0" err="1"/>
              <a:t>EdFacts</a:t>
            </a:r>
            <a:r>
              <a:rPr lang="en-US" sz="1400" i="1" dirty="0"/>
              <a:t>, File 121</a:t>
            </a:r>
          </a:p>
        </p:txBody>
      </p:sp>
    </p:spTree>
    <p:extLst>
      <p:ext uri="{BB962C8B-B14F-4D97-AF65-F5344CB8AC3E}">
        <p14:creationId xmlns:p14="http://schemas.microsoft.com/office/powerpoint/2010/main" val="1063196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981018358"/>
              </p:ext>
            </p:extLst>
          </p:nvPr>
        </p:nvGraphicFramePr>
        <p:xfrm>
          <a:off x="1021339" y="1886638"/>
          <a:ext cx="10149322" cy="4331281"/>
        </p:xfrm>
        <a:graphic>
          <a:graphicData uri="http://schemas.openxmlformats.org/drawingml/2006/table">
            <a:tbl>
              <a:tblPr/>
              <a:tblGrid>
                <a:gridCol w="3340924">
                  <a:extLst>
                    <a:ext uri="{9D8B030D-6E8A-4147-A177-3AD203B41FA5}">
                      <a16:colId xmlns:a16="http://schemas.microsoft.com/office/drawing/2014/main" val="1808933353"/>
                    </a:ext>
                  </a:extLst>
                </a:gridCol>
                <a:gridCol w="1604887">
                  <a:extLst>
                    <a:ext uri="{9D8B030D-6E8A-4147-A177-3AD203B41FA5}">
                      <a16:colId xmlns:a16="http://schemas.microsoft.com/office/drawing/2014/main" val="4242994830"/>
                    </a:ext>
                  </a:extLst>
                </a:gridCol>
                <a:gridCol w="1397480">
                  <a:extLst>
                    <a:ext uri="{9D8B030D-6E8A-4147-A177-3AD203B41FA5}">
                      <a16:colId xmlns:a16="http://schemas.microsoft.com/office/drawing/2014/main" val="3404669185"/>
                    </a:ext>
                  </a:extLst>
                </a:gridCol>
                <a:gridCol w="1414732">
                  <a:extLst>
                    <a:ext uri="{9D8B030D-6E8A-4147-A177-3AD203B41FA5}">
                      <a16:colId xmlns:a16="http://schemas.microsoft.com/office/drawing/2014/main" val="2011407676"/>
                    </a:ext>
                  </a:extLst>
                </a:gridCol>
                <a:gridCol w="2391299">
                  <a:extLst>
                    <a:ext uri="{9D8B030D-6E8A-4147-A177-3AD203B41FA5}">
                      <a16:colId xmlns:a16="http://schemas.microsoft.com/office/drawing/2014/main" val="3715838449"/>
                    </a:ext>
                  </a:extLst>
                </a:gridCol>
              </a:tblGrid>
              <a:tr h="935905">
                <a:tc>
                  <a:txBody>
                    <a:bodyPr/>
                    <a:lstStyle/>
                    <a:p>
                      <a:pPr algn="ctr" fontAlgn="ctr"/>
                      <a:r>
                        <a:rPr lang="es-MX" sz="1600" b="1" i="0" u="none" strike="noStrike" noProof="0" dirty="0" err="1">
                          <a:solidFill>
                            <a:srgbClr val="000000"/>
                          </a:solidFill>
                          <a:effectLst/>
                          <a:latin typeface="Calibri" panose="020F0502020204030204" pitchFamily="34" charset="0"/>
                        </a:rPr>
                        <a:t>Services</a:t>
                      </a:r>
                      <a:r>
                        <a:rPr lang="es-MX" sz="1600" b="1" i="0" u="none" strike="noStrike" noProof="0" dirty="0">
                          <a:solidFill>
                            <a:srgbClr val="000000"/>
                          </a:solidFill>
                          <a:effectLst/>
                          <a:latin typeface="Calibri" panose="020F0502020204030204" pitchFamily="34" charset="0"/>
                        </a:rPr>
                        <a:t> </a:t>
                      </a:r>
                      <a:r>
                        <a:rPr lang="es-MX" sz="1600" b="1" i="0" u="none" strike="noStrike" noProof="0" dirty="0" err="1">
                          <a:solidFill>
                            <a:srgbClr val="000000"/>
                          </a:solidFill>
                          <a:effectLst/>
                          <a:latin typeface="Calibri" panose="020F0502020204030204" pitchFamily="34" charset="0"/>
                        </a:rPr>
                        <a:t>Received</a:t>
                      </a:r>
                      <a:endParaRPr lang="es-MX" sz="1600" b="1" i="0" u="none" strike="noStrike" noProof="0" dirty="0">
                        <a:solidFill>
                          <a:srgbClr val="000000"/>
                        </a:solidFill>
                        <a:effectLst/>
                        <a:latin typeface="Calibri" panose="020F0502020204030204" pitchFamily="34" charset="0"/>
                      </a:endParaRPr>
                    </a:p>
                    <a:p>
                      <a:pPr algn="ctr" fontAlgn="ctr"/>
                      <a:r>
                        <a:rPr lang="es-MX" sz="1600" b="1" i="0" u="none" strike="noStrike" noProof="0" dirty="0">
                          <a:solidFill>
                            <a:srgbClr val="000000"/>
                          </a:solidFill>
                          <a:effectLst/>
                          <a:latin typeface="Calibri" panose="020F0502020204030204" pitchFamily="34" charset="0"/>
                        </a:rPr>
                        <a:t>Servicios Recibidos</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262A6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s-MX" sz="1600" b="1" i="0" u="none" strike="noStrike" noProof="0" dirty="0" err="1">
                          <a:solidFill>
                            <a:srgbClr val="000000"/>
                          </a:solidFill>
                          <a:effectLst/>
                          <a:latin typeface="Calibri" panose="020F0502020204030204" pitchFamily="34" charset="0"/>
                        </a:rPr>
                        <a:t>Current</a:t>
                      </a:r>
                      <a:r>
                        <a:rPr lang="es-MX" sz="1600" b="1" i="0" u="none" strike="noStrike" noProof="0" dirty="0">
                          <a:solidFill>
                            <a:srgbClr val="000000"/>
                          </a:solidFill>
                          <a:effectLst/>
                          <a:latin typeface="Calibri" panose="020F0502020204030204" pitchFamily="34" charset="0"/>
                        </a:rPr>
                        <a:t> | Presente</a:t>
                      </a:r>
                      <a:br>
                        <a:rPr lang="es-MX" sz="1600" b="1" i="0" u="none" strike="noStrike" noProof="0" dirty="0">
                          <a:solidFill>
                            <a:srgbClr val="000000"/>
                          </a:solidFill>
                          <a:effectLst/>
                          <a:latin typeface="Calibri" panose="020F0502020204030204" pitchFamily="34" charset="0"/>
                        </a:rPr>
                      </a:br>
                      <a:r>
                        <a:rPr lang="es-MX" sz="1600" b="1" i="0" u="none" strike="noStrike" noProof="0" dirty="0">
                          <a:solidFill>
                            <a:srgbClr val="000000"/>
                          </a:solidFill>
                          <a:effectLst/>
                          <a:latin typeface="Calibri" panose="020F0502020204030204" pitchFamily="34" charset="0"/>
                        </a:rPr>
                        <a:t>2020/21</a:t>
                      </a:r>
                    </a:p>
                  </a:txBody>
                  <a:tcPr marL="7620" marR="7620" marT="7620" marB="0" anchor="ctr">
                    <a:lnL w="12700" cap="flat" cmpd="sng" algn="ctr">
                      <a:solidFill>
                        <a:srgbClr val="262A63"/>
                      </a:solidFill>
                      <a:prstDash val="solid"/>
                      <a:round/>
                      <a:headEnd type="none" w="med" len="med"/>
                      <a:tailEnd type="none" w="med" len="med"/>
                    </a:lnL>
                    <a:lnR w="12700" cap="flat" cmpd="sng" algn="ctr">
                      <a:solidFill>
                        <a:srgbClr val="262A63"/>
                      </a:solidFill>
                      <a:prstDash val="solid"/>
                      <a:round/>
                      <a:headEnd type="none" w="med" len="med"/>
                      <a:tailEnd type="none" w="med" len="med"/>
                    </a:lnR>
                    <a:lnT w="12700" cap="flat" cmpd="sng" algn="ctr">
                      <a:solidFill>
                        <a:srgbClr val="262A63"/>
                      </a:solidFill>
                      <a:prstDash val="solid"/>
                      <a:round/>
                      <a:headEnd type="none" w="med" len="med"/>
                      <a:tailEnd type="none" w="med" len="med"/>
                    </a:lnT>
                    <a:lnB w="12700" cap="flat" cmpd="sng" algn="ctr">
                      <a:solidFill>
                        <a:srgbClr val="262A63"/>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fontAlgn="ctr"/>
                      <a:r>
                        <a:rPr lang="es-MX" sz="1600" b="1" i="0" u="none" strike="noStrike" noProof="0" dirty="0">
                          <a:solidFill>
                            <a:srgbClr val="000000"/>
                          </a:solidFill>
                          <a:effectLst/>
                          <a:latin typeface="Calibri" panose="020F0502020204030204" pitchFamily="34" charset="0"/>
                        </a:rPr>
                        <a:t>Prior | Anterior</a:t>
                      </a:r>
                      <a:br>
                        <a:rPr lang="es-MX" sz="1600" b="1" i="0" u="none" strike="noStrike" noProof="0" dirty="0">
                          <a:solidFill>
                            <a:srgbClr val="000000"/>
                          </a:solidFill>
                          <a:effectLst/>
                          <a:latin typeface="Calibri" panose="020F0502020204030204" pitchFamily="34" charset="0"/>
                        </a:rPr>
                      </a:br>
                      <a:r>
                        <a:rPr lang="es-MX" sz="1600" b="1" i="0" u="none" strike="noStrike" noProof="0" dirty="0">
                          <a:solidFill>
                            <a:srgbClr val="000000"/>
                          </a:solidFill>
                          <a:effectLst/>
                          <a:latin typeface="Calibri" panose="020F0502020204030204" pitchFamily="34" charset="0"/>
                        </a:rPr>
                        <a:t>2019/20</a:t>
                      </a:r>
                    </a:p>
                  </a:txBody>
                  <a:tcPr marL="7620" marR="7620" marT="7620" marB="0" anchor="ctr">
                    <a:lnL w="12700" cap="flat" cmpd="sng" algn="ctr">
                      <a:solidFill>
                        <a:srgbClr val="262A63"/>
                      </a:solidFill>
                      <a:prstDash val="solid"/>
                      <a:round/>
                      <a:headEnd type="none" w="med" len="med"/>
                      <a:tailEnd type="none" w="med" len="med"/>
                    </a:lnL>
                    <a:lnR w="12700" cap="flat" cmpd="sng" algn="ctr">
                      <a:solidFill>
                        <a:srgbClr val="262A63"/>
                      </a:solidFill>
                      <a:prstDash val="solid"/>
                      <a:round/>
                      <a:headEnd type="none" w="med" len="med"/>
                      <a:tailEnd type="none" w="med" len="med"/>
                    </a:lnR>
                    <a:lnT w="12700" cap="flat" cmpd="sng" algn="ctr">
                      <a:solidFill>
                        <a:srgbClr val="262A63"/>
                      </a:solidFill>
                      <a:prstDash val="solid"/>
                      <a:round/>
                      <a:headEnd type="none" w="med" len="med"/>
                      <a:tailEnd type="none" w="med" len="med"/>
                    </a:lnT>
                    <a:lnB w="12700" cap="flat" cmpd="sng" algn="ctr">
                      <a:solidFill>
                        <a:srgbClr val="262A63"/>
                      </a:solidFill>
                      <a:prstDash val="solid"/>
                      <a:round/>
                      <a:headEnd type="none" w="med" len="med"/>
                      <a:tailEnd type="none" w="med" len="med"/>
                    </a:lnB>
                    <a:solidFill>
                      <a:srgbClr val="BDD7EE"/>
                    </a:solidFill>
                  </a:tcPr>
                </a:tc>
                <a:tc>
                  <a:txBody>
                    <a:bodyPr/>
                    <a:lstStyle/>
                    <a:p>
                      <a:pPr algn="ctr" fontAlgn="ctr"/>
                      <a:r>
                        <a:rPr lang="es-MX" sz="1600" b="1" i="0" u="none" strike="noStrike" noProof="0">
                          <a:solidFill>
                            <a:srgbClr val="000000"/>
                          </a:solidFill>
                          <a:effectLst/>
                          <a:latin typeface="Calibri" panose="020F0502020204030204" pitchFamily="34" charset="0"/>
                        </a:rPr>
                        <a:t>Prior</a:t>
                      </a:r>
                    </a:p>
                    <a:p>
                      <a:pPr algn="ctr" fontAlgn="ctr"/>
                      <a:r>
                        <a:rPr lang="es-MX" sz="1600" b="1" i="0" u="none" strike="noStrike" noProof="0">
                          <a:solidFill>
                            <a:srgbClr val="000000"/>
                          </a:solidFill>
                          <a:effectLst/>
                          <a:latin typeface="Calibri" panose="020F0502020204030204" pitchFamily="34" charset="0"/>
                        </a:rPr>
                        <a:t>Antes de </a:t>
                      </a:r>
                      <a:br>
                        <a:rPr lang="es-MX" sz="1600" b="1" i="0" u="none" strike="noStrike" noProof="0">
                          <a:solidFill>
                            <a:srgbClr val="000000"/>
                          </a:solidFill>
                          <a:effectLst/>
                          <a:latin typeface="Calibri" panose="020F0502020204030204" pitchFamily="34" charset="0"/>
                        </a:rPr>
                      </a:br>
                      <a:r>
                        <a:rPr lang="es-MX" sz="1600" b="1" i="0" u="none" strike="noStrike" noProof="0">
                          <a:solidFill>
                            <a:srgbClr val="000000"/>
                          </a:solidFill>
                          <a:effectLst/>
                          <a:latin typeface="Calibri" panose="020F0502020204030204" pitchFamily="34" charset="0"/>
                        </a:rPr>
                        <a:t>2018/19</a:t>
                      </a:r>
                    </a:p>
                  </a:txBody>
                  <a:tcPr marL="7620" marR="7620" marT="7620" marB="0" anchor="ctr">
                    <a:lnL w="12700" cap="flat" cmpd="sng" algn="ctr">
                      <a:solidFill>
                        <a:srgbClr val="262A63"/>
                      </a:solidFill>
                      <a:prstDash val="solid"/>
                      <a:round/>
                      <a:headEnd type="none" w="med" len="med"/>
                      <a:tailEnd type="none" w="med" len="med"/>
                    </a:lnL>
                    <a:lnR w="12700" cap="flat" cmpd="sng" algn="ctr">
                      <a:solidFill>
                        <a:srgbClr val="262A63"/>
                      </a:solidFill>
                      <a:prstDash val="solid"/>
                      <a:round/>
                      <a:headEnd type="none" w="med" len="med"/>
                      <a:tailEnd type="none" w="med" len="med"/>
                    </a:lnR>
                    <a:lnT w="12700" cap="flat" cmpd="sng" algn="ctr">
                      <a:solidFill>
                        <a:srgbClr val="262A63"/>
                      </a:solidFill>
                      <a:prstDash val="solid"/>
                      <a:round/>
                      <a:headEnd type="none" w="med" len="med"/>
                      <a:tailEnd type="none" w="med" len="med"/>
                    </a:lnT>
                    <a:lnB w="12700" cap="flat" cmpd="sng" algn="ctr">
                      <a:solidFill>
                        <a:srgbClr val="262A63"/>
                      </a:solidFill>
                      <a:prstDash val="solid"/>
                      <a:round/>
                      <a:headEnd type="none" w="med" len="med"/>
                      <a:tailEnd type="none" w="med" len="med"/>
                    </a:lnB>
                    <a:solidFill>
                      <a:srgbClr val="BDD7EE"/>
                    </a:solidFill>
                  </a:tcPr>
                </a:tc>
                <a:tc>
                  <a:txBody>
                    <a:bodyPr/>
                    <a:lstStyle/>
                    <a:p>
                      <a:pPr algn="ctr" fontAlgn="ctr"/>
                      <a:r>
                        <a:rPr lang="es-MX" sz="1600" b="1" i="0" u="none" strike="noStrike" noProof="0">
                          <a:solidFill>
                            <a:srgbClr val="000000"/>
                          </a:solidFill>
                          <a:effectLst/>
                          <a:latin typeface="Calibri" panose="020F0502020204030204" pitchFamily="34" charset="0"/>
                        </a:rPr>
                        <a:t>Year-over-Year</a:t>
                      </a:r>
                      <a:br>
                        <a:rPr lang="es-MX" sz="1600" b="1" i="0" u="none" strike="noStrike" noProof="0">
                          <a:solidFill>
                            <a:srgbClr val="000000"/>
                          </a:solidFill>
                          <a:effectLst/>
                          <a:latin typeface="Calibri" panose="020F0502020204030204" pitchFamily="34" charset="0"/>
                        </a:rPr>
                      </a:br>
                      <a:r>
                        <a:rPr lang="es-MX" sz="1600" b="1" i="0" u="none" strike="noStrike" noProof="0">
                          <a:solidFill>
                            <a:srgbClr val="000000"/>
                          </a:solidFill>
                          <a:effectLst/>
                          <a:latin typeface="Calibri" panose="020F0502020204030204" pitchFamily="34" charset="0"/>
                        </a:rPr>
                        <a:t>Change</a:t>
                      </a:r>
                    </a:p>
                    <a:p>
                      <a:pPr algn="ctr" fontAlgn="ctr"/>
                      <a:r>
                        <a:rPr lang="es-MX" sz="1600" b="1" i="0" u="none" strike="noStrike" noProof="0">
                          <a:solidFill>
                            <a:srgbClr val="000000"/>
                          </a:solidFill>
                          <a:effectLst/>
                          <a:latin typeface="Calibri" panose="020F0502020204030204" pitchFamily="34" charset="0"/>
                        </a:rPr>
                        <a:t>Cambio anual</a:t>
                      </a:r>
                    </a:p>
                  </a:txBody>
                  <a:tcPr marL="7620" marR="7620" marT="7620" marB="0" anchor="ctr">
                    <a:lnL w="12700" cap="flat" cmpd="sng" algn="ctr">
                      <a:solidFill>
                        <a:srgbClr val="262A6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882287505"/>
                  </a:ext>
                </a:extLst>
              </a:tr>
              <a:tr h="565896">
                <a:tc>
                  <a:txBody>
                    <a:bodyPr/>
                    <a:lstStyle/>
                    <a:p>
                      <a:pPr algn="ctr" fontAlgn="ctr"/>
                      <a:r>
                        <a:rPr lang="es-MX" sz="1800" b="0" i="0" u="none" strike="noStrike" noProof="0">
                          <a:solidFill>
                            <a:srgbClr val="000000"/>
                          </a:solidFill>
                          <a:effectLst/>
                          <a:latin typeface="Calibri" panose="020F0502020204030204" pitchFamily="34" charset="0"/>
                        </a:rPr>
                        <a:t>Counseling Services</a:t>
                      </a:r>
                    </a:p>
                    <a:p>
                      <a:pPr algn="ctr" fontAlgn="ctr"/>
                      <a:r>
                        <a:rPr lang="es-MX" sz="1800" b="0" i="0" u="none" strike="noStrike" noProof="0">
                          <a:solidFill>
                            <a:srgbClr val="000000"/>
                          </a:solidFill>
                          <a:effectLst/>
                          <a:latin typeface="Calibri" panose="020F0502020204030204" pitchFamily="34" charset="0"/>
                        </a:rPr>
                        <a:t>Servicios de consejeria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17,459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262A6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19,438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262A6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dirty="0">
                          <a:solidFill>
                            <a:srgbClr val="000000"/>
                          </a:solidFill>
                          <a:effectLst/>
                          <a:latin typeface="Calibri" panose="020F0502020204030204" pitchFamily="34" charset="0"/>
                        </a:rPr>
                        <a:t>23,882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262A6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808933"/>
                  </a:ext>
                </a:extLst>
              </a:tr>
              <a:tr h="565896">
                <a:tc>
                  <a:txBody>
                    <a:bodyPr/>
                    <a:lstStyle/>
                    <a:p>
                      <a:pPr algn="ctr" fontAlgn="ctr"/>
                      <a:r>
                        <a:rPr lang="es-MX" sz="1800" b="0" i="0" u="none" strike="noStrike" noProof="0">
                          <a:solidFill>
                            <a:srgbClr val="000000"/>
                          </a:solidFill>
                          <a:effectLst/>
                          <a:latin typeface="Calibri" panose="020F0502020204030204" pitchFamily="34" charset="0"/>
                        </a:rPr>
                        <a:t>High School Credit Accrual</a:t>
                      </a:r>
                    </a:p>
                    <a:p>
                      <a:pPr algn="ctr" fontAlgn="ctr"/>
                      <a:r>
                        <a:rPr lang="es-MX" sz="1800" b="0" i="0" u="none" strike="noStrike" noProof="0">
                          <a:solidFill>
                            <a:srgbClr val="000000"/>
                          </a:solidFill>
                          <a:effectLst/>
                          <a:latin typeface="Calibri" panose="020F0502020204030204" pitchFamily="34" charset="0"/>
                        </a:rPr>
                        <a:t>Creditos para la High School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273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290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644061"/>
                  </a:ext>
                </a:extLst>
              </a:tr>
              <a:tr h="565896">
                <a:tc>
                  <a:txBody>
                    <a:bodyPr/>
                    <a:lstStyle/>
                    <a:p>
                      <a:pPr algn="ctr" fontAlgn="ctr"/>
                      <a:r>
                        <a:rPr lang="es-MX" sz="1800" b="0" i="0" u="none" strike="noStrike" noProof="0">
                          <a:solidFill>
                            <a:srgbClr val="000000"/>
                          </a:solidFill>
                          <a:effectLst/>
                          <a:latin typeface="Calibri" panose="020F0502020204030204" pitchFamily="34" charset="0"/>
                        </a:rPr>
                        <a:t>Instructional Services</a:t>
                      </a:r>
                    </a:p>
                    <a:p>
                      <a:pPr algn="ctr" fontAlgn="ctr"/>
                      <a:r>
                        <a:rPr lang="es-MX" sz="1800" b="0" i="0" u="none" strike="noStrike" noProof="0">
                          <a:solidFill>
                            <a:srgbClr val="000000"/>
                          </a:solidFill>
                          <a:effectLst/>
                          <a:latin typeface="Calibri" panose="020F0502020204030204" pitchFamily="34" charset="0"/>
                        </a:rPr>
                        <a:t>Servicios Academicos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13,780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19,436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18,620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1" i="0" u="none" strike="noStrike" noProof="0">
                          <a:solidFill>
                            <a:srgbClr val="FF0000"/>
                          </a:solidFill>
                          <a:effectLst/>
                          <a:latin typeface="Calibri" panose="020F0502020204030204" pitchFamily="34" charset="0"/>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022638"/>
                  </a:ext>
                </a:extLst>
              </a:tr>
              <a:tr h="565896">
                <a:tc>
                  <a:txBody>
                    <a:bodyPr/>
                    <a:lstStyle/>
                    <a:p>
                      <a:pPr algn="ctr" fontAlgn="ctr"/>
                      <a:r>
                        <a:rPr lang="es-MX" sz="1800" b="0" i="0" u="none" strike="noStrike" noProof="0">
                          <a:solidFill>
                            <a:srgbClr val="000000"/>
                          </a:solidFill>
                          <a:effectLst/>
                          <a:latin typeface="Calibri" panose="020F0502020204030204" pitchFamily="34" charset="0"/>
                        </a:rPr>
                        <a:t>Mathematics Instruction</a:t>
                      </a:r>
                    </a:p>
                    <a:p>
                      <a:pPr algn="ctr" fontAlgn="ctr"/>
                      <a:r>
                        <a:rPr lang="es-MX" sz="1800" b="0" i="0" u="none" strike="noStrike" noProof="0">
                          <a:solidFill>
                            <a:srgbClr val="000000"/>
                          </a:solidFill>
                          <a:effectLst/>
                          <a:latin typeface="Calibri" panose="020F0502020204030204" pitchFamily="34" charset="0"/>
                        </a:rPr>
                        <a:t>Clases de Matematicas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3,604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1,587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451710"/>
                  </a:ext>
                </a:extLst>
              </a:tr>
              <a:tr h="565896">
                <a:tc>
                  <a:txBody>
                    <a:bodyPr/>
                    <a:lstStyle/>
                    <a:p>
                      <a:pPr algn="ctr" fontAlgn="ctr"/>
                      <a:r>
                        <a:rPr lang="es-MX" sz="1800" b="0" i="0" u="none" strike="noStrike" noProof="0">
                          <a:solidFill>
                            <a:srgbClr val="000000"/>
                          </a:solidFill>
                          <a:effectLst/>
                          <a:latin typeface="Calibri" panose="020F0502020204030204" pitchFamily="34" charset="0"/>
                        </a:rPr>
                        <a:t>Reading Instruction</a:t>
                      </a:r>
                    </a:p>
                    <a:p>
                      <a:pPr algn="ctr" fontAlgn="ctr"/>
                      <a:r>
                        <a:rPr lang="es-MX" sz="1800" b="0" i="0" u="none" strike="noStrike" noProof="0">
                          <a:solidFill>
                            <a:srgbClr val="000000"/>
                          </a:solidFill>
                          <a:effectLst/>
                          <a:latin typeface="Calibri" panose="020F0502020204030204" pitchFamily="34" charset="0"/>
                        </a:rPr>
                        <a:t>Clases de Lectura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5,978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7,246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5,925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dirty="0">
                          <a:solidFill>
                            <a:srgbClr val="000000"/>
                          </a:solidFill>
                          <a:effectLst/>
                          <a:latin typeface="Calibri" panose="020F050202020403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70105"/>
                  </a:ext>
                </a:extLst>
              </a:tr>
              <a:tr h="565896">
                <a:tc>
                  <a:txBody>
                    <a:bodyPr/>
                    <a:lstStyle/>
                    <a:p>
                      <a:pPr algn="ctr" fontAlgn="ctr"/>
                      <a:r>
                        <a:rPr lang="es-MX" sz="1800" b="0" i="0" u="none" strike="noStrike" noProof="0" dirty="0">
                          <a:solidFill>
                            <a:srgbClr val="000000"/>
                          </a:solidFill>
                          <a:effectLst/>
                          <a:latin typeface="Calibri" panose="020F0502020204030204" pitchFamily="34" charset="0"/>
                        </a:rPr>
                        <a:t>Support </a:t>
                      </a:r>
                      <a:r>
                        <a:rPr lang="es-MX" sz="1800" b="0" i="0" u="none" strike="noStrike" noProof="0" dirty="0" err="1">
                          <a:solidFill>
                            <a:srgbClr val="000000"/>
                          </a:solidFill>
                          <a:effectLst/>
                          <a:latin typeface="Calibri" panose="020F0502020204030204" pitchFamily="34" charset="0"/>
                        </a:rPr>
                        <a:t>Services</a:t>
                      </a:r>
                      <a:endParaRPr lang="es-MX" sz="1800" b="0" i="0" u="none" strike="noStrike" noProof="0" dirty="0">
                        <a:solidFill>
                          <a:srgbClr val="000000"/>
                        </a:solidFill>
                        <a:effectLst/>
                        <a:latin typeface="Calibri" panose="020F0502020204030204" pitchFamily="34" charset="0"/>
                      </a:endParaRPr>
                    </a:p>
                    <a:p>
                      <a:pPr algn="ctr" fontAlgn="ctr"/>
                      <a:r>
                        <a:rPr lang="es-MX" sz="1800" b="0" i="0" u="none" strike="noStrike" noProof="0" dirty="0">
                          <a:solidFill>
                            <a:srgbClr val="000000"/>
                          </a:solidFill>
                          <a:effectLst/>
                          <a:latin typeface="Calibri" panose="020F0502020204030204" pitchFamily="34" charset="0"/>
                        </a:rPr>
                        <a:t>Servicios de Apoyo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17,479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19,471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a:solidFill>
                            <a:srgbClr val="000000"/>
                          </a:solidFill>
                          <a:effectLst/>
                          <a:latin typeface="Calibri" panose="020F0502020204030204" pitchFamily="34" charset="0"/>
                        </a:rPr>
                        <a:t>23,955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noProof="0" dirty="0">
                          <a:solidFill>
                            <a:srgbClr val="000000"/>
                          </a:solidFill>
                          <a:effectLst/>
                          <a:latin typeface="Calibri" panose="020F050202020403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32304"/>
                  </a:ext>
                </a:extLst>
              </a:tr>
            </a:tbl>
          </a:graphicData>
        </a:graphic>
      </p:graphicFrame>
      <p:sp>
        <p:nvSpPr>
          <p:cNvPr id="38914" name="Title 2">
            <a:extLst>
              <a:ext uri="{FF2B5EF4-FFF2-40B4-BE49-F238E27FC236}">
                <a16:creationId xmlns:a16="http://schemas.microsoft.com/office/drawing/2014/main" id="{218662F3-BC53-456A-AACB-5153DB8F25F0}"/>
              </a:ext>
            </a:extLst>
          </p:cNvPr>
          <p:cNvSpPr>
            <a:spLocks noGrp="1"/>
          </p:cNvSpPr>
          <p:nvPr>
            <p:ph type="title"/>
          </p:nvPr>
        </p:nvSpPr>
        <p:spPr>
          <a:xfrm>
            <a:off x="604360" y="609600"/>
            <a:ext cx="10983280" cy="1143000"/>
          </a:xfrm>
          <a:solidFill>
            <a:srgbClr val="262A63"/>
          </a:solidFill>
        </p:spPr>
        <p:txBody>
          <a:bodyPr>
            <a:normAutofit fontScale="90000"/>
          </a:bodyPr>
          <a:lstStyle/>
          <a:p>
            <a:r>
              <a:rPr lang="en-US" altLang="en-US" dirty="0"/>
              <a:t/>
            </a:r>
            <a:br>
              <a:rPr lang="en-US" altLang="en-US" dirty="0"/>
            </a:br>
            <a:r>
              <a:rPr lang="en-US" altLang="en-US" sz="3200" dirty="0"/>
              <a:t>Title I, Part C:</a:t>
            </a:r>
            <a:br>
              <a:rPr lang="en-US" altLang="en-US" sz="3200" dirty="0"/>
            </a:br>
            <a:r>
              <a:rPr lang="en-US" altLang="en-US" sz="2800" b="1" dirty="0"/>
              <a:t>Service Trends </a:t>
            </a:r>
            <a:r>
              <a:rPr lang="en-US" altLang="en-US" b="1" dirty="0"/>
              <a:t> </a:t>
            </a:r>
            <a:r>
              <a:rPr lang="en-US" altLang="en-US" b="1" dirty="0" err="1"/>
              <a:t>Tendencias</a:t>
            </a:r>
            <a:r>
              <a:rPr lang="en-US" altLang="en-US" b="1" dirty="0"/>
              <a:t> de </a:t>
            </a:r>
            <a:r>
              <a:rPr lang="en-US" altLang="en-US" b="1" dirty="0" err="1"/>
              <a:t>servicio</a:t>
            </a:r>
            <a:r>
              <a:rPr lang="en-US" altLang="en-US" b="1" dirty="0"/>
              <a:t> </a:t>
            </a:r>
            <a:r>
              <a:rPr lang="en-US" altLang="en-US" sz="3200" dirty="0"/>
              <a:t/>
            </a:r>
            <a:br>
              <a:rPr lang="en-US" altLang="en-US" sz="3200" dirty="0"/>
            </a:br>
            <a:endParaRPr lang="en-US" altLang="en-US" dirty="0"/>
          </a:p>
        </p:txBody>
      </p:sp>
      <p:sp>
        <p:nvSpPr>
          <p:cNvPr id="38915" name="Slide Number Placeholder 3">
            <a:extLst>
              <a:ext uri="{FF2B5EF4-FFF2-40B4-BE49-F238E27FC236}">
                <a16:creationId xmlns:a16="http://schemas.microsoft.com/office/drawing/2014/main" id="{B5AB486E-C534-4995-BFAB-0F0E6BA1E9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332AD7D7-703F-455D-A5D1-6921B77D8268}" type="slidenum">
              <a:rPr lang="en-US" altLang="en-US" sz="1200">
                <a:solidFill>
                  <a:srgbClr val="898989"/>
                </a:solidFill>
              </a:rPr>
              <a:pPr>
                <a:spcBef>
                  <a:spcPct val="0"/>
                </a:spcBef>
                <a:buClrTx/>
                <a:buFontTx/>
                <a:buNone/>
              </a:pPr>
              <a:t>5</a:t>
            </a:fld>
            <a:endParaRPr lang="en-US" altLang="en-US" sz="1200">
              <a:solidFill>
                <a:srgbClr val="898989"/>
              </a:solidFill>
            </a:endParaRPr>
          </a:p>
        </p:txBody>
      </p:sp>
      <p:sp>
        <p:nvSpPr>
          <p:cNvPr id="6" name="TextBox 5"/>
          <p:cNvSpPr txBox="1"/>
          <p:nvPr/>
        </p:nvSpPr>
        <p:spPr>
          <a:xfrm>
            <a:off x="4700650" y="6429791"/>
            <a:ext cx="2790700" cy="307777"/>
          </a:xfrm>
          <a:prstGeom prst="rect">
            <a:avLst/>
          </a:prstGeom>
          <a:noFill/>
        </p:spPr>
        <p:txBody>
          <a:bodyPr wrap="none" rtlCol="0">
            <a:spAutoFit/>
          </a:bodyPr>
          <a:lstStyle/>
          <a:p>
            <a:r>
              <a:rPr lang="en-US" sz="1400" i="1" dirty="0"/>
              <a:t>Source: 2020-2021 </a:t>
            </a:r>
            <a:r>
              <a:rPr lang="en-US" sz="1400" i="1" dirty="0" err="1"/>
              <a:t>EdFacts</a:t>
            </a:r>
            <a:r>
              <a:rPr lang="en-US" sz="1400" i="1" dirty="0"/>
              <a:t>, File 145</a:t>
            </a:r>
          </a:p>
        </p:txBody>
      </p:sp>
    </p:spTree>
    <p:extLst>
      <p:ext uri="{BB962C8B-B14F-4D97-AF65-F5344CB8AC3E}">
        <p14:creationId xmlns:p14="http://schemas.microsoft.com/office/powerpoint/2010/main" val="1695830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a:extLst>
              <a:ext uri="{FF2B5EF4-FFF2-40B4-BE49-F238E27FC236}">
                <a16:creationId xmlns:a16="http://schemas.microsoft.com/office/drawing/2014/main" id="{218662F3-BC53-456A-AACB-5153DB8F25F0}"/>
              </a:ext>
            </a:extLst>
          </p:cNvPr>
          <p:cNvSpPr>
            <a:spLocks noGrp="1"/>
          </p:cNvSpPr>
          <p:nvPr>
            <p:ph type="title"/>
          </p:nvPr>
        </p:nvSpPr>
        <p:spPr>
          <a:xfrm>
            <a:off x="609600" y="609600"/>
            <a:ext cx="11070210" cy="1143000"/>
          </a:xfrm>
          <a:solidFill>
            <a:srgbClr val="262A63"/>
          </a:solidFill>
        </p:spPr>
        <p:txBody>
          <a:bodyPr>
            <a:normAutofit fontScale="90000"/>
          </a:bodyPr>
          <a:lstStyle/>
          <a:p>
            <a:r>
              <a:rPr lang="en-US" altLang="en-US" dirty="0"/>
              <a:t/>
            </a:r>
            <a:br>
              <a:rPr lang="en-US" altLang="en-US" dirty="0"/>
            </a:br>
            <a:r>
              <a:rPr lang="en-US" altLang="en-US" sz="3200" dirty="0"/>
              <a:t>Title I, Part C</a:t>
            </a:r>
            <a:br>
              <a:rPr lang="en-US" altLang="en-US" sz="3200" dirty="0"/>
            </a:br>
            <a:r>
              <a:rPr lang="en-US" altLang="en-US" b="1" dirty="0"/>
              <a:t>2020-2021 Assessment Data</a:t>
            </a:r>
            <a:br>
              <a:rPr lang="en-US" altLang="en-US" b="1" dirty="0"/>
            </a:br>
            <a:r>
              <a:rPr lang="es-MX" altLang="en-US" sz="3200" b="1" dirty="0"/>
              <a:t> </a:t>
            </a:r>
            <a:r>
              <a:rPr lang="es-MX" altLang="en-US" b="1" dirty="0"/>
              <a:t>Datos de evaluación 2020-2021 </a:t>
            </a:r>
            <a:r>
              <a:rPr lang="en-US" altLang="en-US" sz="3200" dirty="0"/>
              <a:t/>
            </a:r>
            <a:br>
              <a:rPr lang="en-US" altLang="en-US" sz="3200" dirty="0"/>
            </a:br>
            <a:endParaRPr lang="en-US" altLang="en-US" dirty="0"/>
          </a:p>
        </p:txBody>
      </p:sp>
      <p:sp>
        <p:nvSpPr>
          <p:cNvPr id="38915" name="Slide Number Placeholder 3">
            <a:extLst>
              <a:ext uri="{FF2B5EF4-FFF2-40B4-BE49-F238E27FC236}">
                <a16:creationId xmlns:a16="http://schemas.microsoft.com/office/drawing/2014/main" id="{B5AB486E-C534-4995-BFAB-0F0E6BA1E9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332AD7D7-703F-455D-A5D1-6921B77D8268}" type="slidenum">
              <a:rPr lang="en-US" altLang="en-US" sz="1200">
                <a:solidFill>
                  <a:srgbClr val="898989"/>
                </a:solidFill>
              </a:rPr>
              <a:pPr>
                <a:spcBef>
                  <a:spcPct val="0"/>
                </a:spcBef>
                <a:buClrTx/>
                <a:buFontTx/>
                <a:buNone/>
              </a:pPr>
              <a:t>6</a:t>
            </a:fld>
            <a:endParaRPr lang="en-US" altLang="en-US" sz="1200">
              <a:solidFill>
                <a:srgbClr val="898989"/>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51952254"/>
              </p:ext>
            </p:extLst>
          </p:nvPr>
        </p:nvGraphicFramePr>
        <p:xfrm>
          <a:off x="812277" y="1961072"/>
          <a:ext cx="10567447" cy="4256848"/>
        </p:xfrm>
        <a:graphic>
          <a:graphicData uri="http://schemas.openxmlformats.org/drawingml/2006/table">
            <a:tbl>
              <a:tblPr firstRow="1" firstCol="1" bandRow="1">
                <a:tableStyleId>{5C22544A-7EE6-4342-B048-85BDC9FD1C3A}</a:tableStyleId>
              </a:tblPr>
              <a:tblGrid>
                <a:gridCol w="5460609">
                  <a:extLst>
                    <a:ext uri="{9D8B030D-6E8A-4147-A177-3AD203B41FA5}">
                      <a16:colId xmlns:a16="http://schemas.microsoft.com/office/drawing/2014/main" val="12255753"/>
                    </a:ext>
                  </a:extLst>
                </a:gridCol>
                <a:gridCol w="2447676">
                  <a:extLst>
                    <a:ext uri="{9D8B030D-6E8A-4147-A177-3AD203B41FA5}">
                      <a16:colId xmlns:a16="http://schemas.microsoft.com/office/drawing/2014/main" val="1859746232"/>
                    </a:ext>
                  </a:extLst>
                </a:gridCol>
                <a:gridCol w="2659162">
                  <a:extLst>
                    <a:ext uri="{9D8B030D-6E8A-4147-A177-3AD203B41FA5}">
                      <a16:colId xmlns:a16="http://schemas.microsoft.com/office/drawing/2014/main" val="3933356798"/>
                    </a:ext>
                  </a:extLst>
                </a:gridCol>
              </a:tblGrid>
              <a:tr h="908874">
                <a:tc>
                  <a:txBody>
                    <a:bodyPr/>
                    <a:lstStyle/>
                    <a:p>
                      <a:pPr marL="0" marR="0">
                        <a:lnSpc>
                          <a:spcPct val="107000"/>
                        </a:lnSpc>
                        <a:spcBef>
                          <a:spcPts val="0"/>
                        </a:spcBef>
                        <a:spcAft>
                          <a:spcPts val="0"/>
                        </a:spcAft>
                      </a:pPr>
                      <a:r>
                        <a:rPr lang="es-MX" sz="1800" noProof="0">
                          <a:effectLst/>
                        </a:rPr>
                        <a:t> ENGLISH LANGUAGE ARTS</a:t>
                      </a:r>
                    </a:p>
                    <a:p>
                      <a:pPr marL="0" marR="0">
                        <a:lnSpc>
                          <a:spcPct val="107000"/>
                        </a:lnSpc>
                        <a:spcBef>
                          <a:spcPts val="0"/>
                        </a:spcBef>
                        <a:spcAft>
                          <a:spcPts val="0"/>
                        </a:spcAft>
                      </a:pPr>
                      <a:r>
                        <a:rPr lang="es-MX" sz="1800" noProof="0">
                          <a:effectLst/>
                          <a:latin typeface="Calibri" panose="020F0502020204030204" pitchFamily="34" charset="0"/>
                          <a:ea typeface="Calibri" panose="020F0502020204030204" pitchFamily="34" charset="0"/>
                          <a:cs typeface="Times New Roman" panose="02020603050405020304" pitchFamily="18" charset="0"/>
                        </a:rPr>
                        <a:t>ARTES DEL LENGUAJE INGLÉS</a:t>
                      </a:r>
                    </a:p>
                  </a:txBody>
                  <a:tcPr marL="68580" marR="68580" marT="0" marB="0"/>
                </a:tc>
                <a:tc>
                  <a:txBody>
                    <a:bodyPr/>
                    <a:lstStyle/>
                    <a:p>
                      <a:pPr marL="0" marR="0" algn="ctr">
                        <a:lnSpc>
                          <a:spcPct val="107000"/>
                        </a:lnSpc>
                        <a:spcBef>
                          <a:spcPts val="0"/>
                        </a:spcBef>
                        <a:spcAft>
                          <a:spcPts val="0"/>
                        </a:spcAft>
                      </a:pPr>
                      <a:r>
                        <a:rPr lang="en-US" sz="2400" dirty="0">
                          <a:effectLst/>
                        </a:rPr>
                        <a:t>2018-2019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2020-2021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2908308"/>
                  </a:ext>
                </a:extLst>
              </a:tr>
              <a:tr h="1166161">
                <a:tc>
                  <a:txBody>
                    <a:bodyPr/>
                    <a:lstStyle/>
                    <a:p>
                      <a:pPr marL="0" marR="0">
                        <a:lnSpc>
                          <a:spcPct val="107000"/>
                        </a:lnSpc>
                        <a:spcBef>
                          <a:spcPts val="0"/>
                        </a:spcBef>
                        <a:spcAft>
                          <a:spcPts val="0"/>
                        </a:spcAft>
                      </a:pPr>
                      <a:r>
                        <a:rPr lang="es-MX" sz="2400" b="0" noProof="0" dirty="0">
                          <a:effectLst/>
                        </a:rPr>
                        <a:t>% Non-Migrant </a:t>
                      </a:r>
                      <a:r>
                        <a:rPr lang="es-MX" sz="2400" b="0" noProof="0" dirty="0" err="1">
                          <a:effectLst/>
                        </a:rPr>
                        <a:t>Students</a:t>
                      </a:r>
                      <a:r>
                        <a:rPr lang="es-MX" sz="2400" b="0" noProof="0" dirty="0">
                          <a:effectLst/>
                        </a:rPr>
                        <a:t> </a:t>
                      </a:r>
                      <a:r>
                        <a:rPr lang="es-MX" sz="2400" b="0" noProof="0" dirty="0" err="1">
                          <a:effectLst/>
                        </a:rPr>
                        <a:t>Proficient</a:t>
                      </a:r>
                      <a:r>
                        <a:rPr lang="es-MX" sz="2400" b="0" noProof="0" dirty="0">
                          <a:effectLst/>
                        </a:rPr>
                        <a:t> </a:t>
                      </a:r>
                    </a:p>
                    <a:p>
                      <a:pPr marL="0" marR="0">
                        <a:lnSpc>
                          <a:spcPct val="107000"/>
                        </a:lnSpc>
                        <a:spcBef>
                          <a:spcPts val="0"/>
                        </a:spcBef>
                        <a:spcAft>
                          <a:spcPts val="0"/>
                        </a:spcAft>
                      </a:pPr>
                      <a:r>
                        <a:rPr lang="es-MX" sz="2400" b="0" noProof="0" dirty="0">
                          <a:effectLst/>
                        </a:rPr>
                        <a:t>% Estudiantes No-Migrantes competentes</a:t>
                      </a:r>
                      <a:endParaRPr lang="es-MX" sz="24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2400" kern="1200" dirty="0">
                          <a:solidFill>
                            <a:schemeClr val="dk1"/>
                          </a:solidFill>
                          <a:effectLst/>
                          <a:latin typeface="+mn-lt"/>
                          <a:ea typeface="+mn-ea"/>
                          <a:cs typeface="+mn-cs"/>
                        </a:rPr>
                        <a:t> 54%</a:t>
                      </a:r>
                    </a:p>
                  </a:txBody>
                  <a:tcPr marL="68580" marR="68580" marT="0" marB="0"/>
                </a:tc>
                <a:tc>
                  <a:txBody>
                    <a:bodyPr/>
                    <a:lstStyle/>
                    <a:p>
                      <a:pPr marL="0" marR="0" algn="ctr">
                        <a:lnSpc>
                          <a:spcPct val="107000"/>
                        </a:lnSpc>
                        <a:spcBef>
                          <a:spcPts val="0"/>
                        </a:spcBef>
                        <a:spcAft>
                          <a:spcPts val="0"/>
                        </a:spcAft>
                      </a:pPr>
                      <a:r>
                        <a:rPr lang="en-US" sz="2400" dirty="0">
                          <a:effectLst/>
                        </a:rPr>
                        <a:t>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3716948"/>
                  </a:ext>
                </a:extLst>
              </a:tr>
              <a:tr h="1013960">
                <a:tc>
                  <a:txBody>
                    <a:bodyPr/>
                    <a:lstStyle/>
                    <a:p>
                      <a:pPr marL="0" marR="0">
                        <a:lnSpc>
                          <a:spcPct val="107000"/>
                        </a:lnSpc>
                        <a:spcBef>
                          <a:spcPts val="0"/>
                        </a:spcBef>
                        <a:spcAft>
                          <a:spcPts val="0"/>
                        </a:spcAft>
                      </a:pPr>
                      <a:r>
                        <a:rPr lang="es-MX" sz="2400" b="0" noProof="0" dirty="0">
                          <a:effectLst/>
                        </a:rPr>
                        <a:t>% Migrant </a:t>
                      </a:r>
                      <a:r>
                        <a:rPr lang="es-MX" sz="2400" b="0" noProof="0" dirty="0" err="1">
                          <a:effectLst/>
                        </a:rPr>
                        <a:t>Students</a:t>
                      </a:r>
                      <a:r>
                        <a:rPr lang="es-MX" sz="2400" b="0" noProof="0" dirty="0">
                          <a:effectLst/>
                        </a:rPr>
                        <a:t> </a:t>
                      </a:r>
                      <a:r>
                        <a:rPr lang="es-MX" sz="2400" b="0" noProof="0" dirty="0" err="1">
                          <a:effectLst/>
                        </a:rPr>
                        <a:t>Proficient</a:t>
                      </a:r>
                      <a:r>
                        <a:rPr lang="es-MX" sz="2400" b="0" noProof="0" dirty="0">
                          <a:effectLst/>
                        </a:rPr>
                        <a:t> </a:t>
                      </a:r>
                    </a:p>
                    <a:p>
                      <a:pPr marL="0" marR="0">
                        <a:lnSpc>
                          <a:spcPct val="107000"/>
                        </a:lnSpc>
                        <a:spcBef>
                          <a:spcPts val="0"/>
                        </a:spcBef>
                        <a:spcAft>
                          <a:spcPts val="0"/>
                        </a:spcAft>
                      </a:pPr>
                      <a:r>
                        <a:rPr lang="es-MX" sz="2400" b="0" noProof="0" dirty="0">
                          <a:effectLst/>
                        </a:rPr>
                        <a:t>% Estudiantes Migrantes Competentes  </a:t>
                      </a:r>
                      <a:endParaRPr lang="es-MX" sz="24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2400" kern="1200" dirty="0">
                          <a:solidFill>
                            <a:schemeClr val="dk1"/>
                          </a:solidFill>
                          <a:effectLst/>
                          <a:latin typeface="+mn-lt"/>
                          <a:ea typeface="+mn-ea"/>
                          <a:cs typeface="+mn-cs"/>
                        </a:rPr>
                        <a:t> 30%</a:t>
                      </a:r>
                    </a:p>
                  </a:txBody>
                  <a:tcPr marL="68580" marR="68580" marT="0" marB="0"/>
                </a:tc>
                <a:tc>
                  <a:txBody>
                    <a:bodyPr/>
                    <a:lstStyle/>
                    <a:p>
                      <a:pPr marL="0" marR="0" algn="ctr">
                        <a:lnSpc>
                          <a:spcPct val="107000"/>
                        </a:lnSpc>
                        <a:spcBef>
                          <a:spcPts val="0"/>
                        </a:spcBef>
                        <a:spcAft>
                          <a:spcPts val="0"/>
                        </a:spcAft>
                      </a:pPr>
                      <a:r>
                        <a:rPr lang="en-US" sz="2400" dirty="0">
                          <a:effectLst/>
                        </a:rPr>
                        <a:t>27.9%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5356469"/>
                  </a:ext>
                </a:extLst>
              </a:tr>
              <a:tr h="1167853">
                <a:tc>
                  <a:txBody>
                    <a:bodyPr/>
                    <a:lstStyle/>
                    <a:p>
                      <a:pPr marL="0" marR="0">
                        <a:lnSpc>
                          <a:spcPct val="107000"/>
                        </a:lnSpc>
                        <a:spcBef>
                          <a:spcPts val="0"/>
                        </a:spcBef>
                        <a:spcAft>
                          <a:spcPts val="0"/>
                        </a:spcAft>
                      </a:pPr>
                      <a:r>
                        <a:rPr lang="es-MX" sz="2400" b="0" noProof="0" dirty="0" err="1">
                          <a:effectLst/>
                        </a:rPr>
                        <a:t>Achievement</a:t>
                      </a:r>
                      <a:r>
                        <a:rPr lang="es-MX" sz="2400" b="0" noProof="0" dirty="0">
                          <a:effectLst/>
                        </a:rPr>
                        <a:t> Gap </a:t>
                      </a:r>
                    </a:p>
                    <a:p>
                      <a:pPr marL="0" marR="0">
                        <a:lnSpc>
                          <a:spcPct val="107000"/>
                        </a:lnSpc>
                        <a:spcBef>
                          <a:spcPts val="0"/>
                        </a:spcBef>
                        <a:spcAft>
                          <a:spcPts val="0"/>
                        </a:spcAft>
                      </a:pPr>
                      <a:r>
                        <a:rPr lang="es-MX" sz="2400" b="0" noProof="0" dirty="0">
                          <a:effectLst/>
                        </a:rPr>
                        <a:t>Brecha  Académica  </a:t>
                      </a:r>
                    </a:p>
                    <a:p>
                      <a:pPr marL="0" marR="0">
                        <a:lnSpc>
                          <a:spcPct val="107000"/>
                        </a:lnSpc>
                        <a:spcBef>
                          <a:spcPts val="0"/>
                        </a:spcBef>
                        <a:spcAft>
                          <a:spcPts val="0"/>
                        </a:spcAft>
                      </a:pPr>
                      <a:endParaRPr lang="es-MX" sz="18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effectLst/>
                        </a:rPr>
                        <a:t> 24</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effectLst/>
                        </a:rPr>
                        <a:t>24.1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160628"/>
                  </a:ext>
                </a:extLst>
              </a:tr>
            </a:tbl>
          </a:graphicData>
        </a:graphic>
      </p:graphicFrame>
    </p:spTree>
    <p:extLst>
      <p:ext uri="{BB962C8B-B14F-4D97-AF65-F5344CB8AC3E}">
        <p14:creationId xmlns:p14="http://schemas.microsoft.com/office/powerpoint/2010/main" val="4228166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a:extLst>
              <a:ext uri="{FF2B5EF4-FFF2-40B4-BE49-F238E27FC236}">
                <a16:creationId xmlns:a16="http://schemas.microsoft.com/office/drawing/2014/main" id="{218662F3-BC53-456A-AACB-5153DB8F25F0}"/>
              </a:ext>
            </a:extLst>
          </p:cNvPr>
          <p:cNvSpPr>
            <a:spLocks noGrp="1"/>
          </p:cNvSpPr>
          <p:nvPr>
            <p:ph type="title"/>
          </p:nvPr>
        </p:nvSpPr>
        <p:spPr>
          <a:xfrm>
            <a:off x="538900" y="609600"/>
            <a:ext cx="11114201" cy="1143000"/>
          </a:xfrm>
          <a:solidFill>
            <a:srgbClr val="262A63"/>
          </a:solidFill>
        </p:spPr>
        <p:txBody>
          <a:bodyPr>
            <a:normAutofit fontScale="90000"/>
          </a:bodyPr>
          <a:lstStyle/>
          <a:p>
            <a:r>
              <a:rPr lang="en-US" altLang="en-US" dirty="0"/>
              <a:t/>
            </a:r>
            <a:br>
              <a:rPr lang="en-US" altLang="en-US" dirty="0"/>
            </a:br>
            <a:r>
              <a:rPr lang="en-US" altLang="en-US" sz="3200" dirty="0"/>
              <a:t>Title I, Part C</a:t>
            </a:r>
            <a:br>
              <a:rPr lang="en-US" altLang="en-US" sz="3200" dirty="0"/>
            </a:br>
            <a:r>
              <a:rPr lang="en-US" altLang="en-US" sz="2800" b="1" dirty="0"/>
              <a:t>2020-2021 Assessment </a:t>
            </a:r>
            <a:r>
              <a:rPr lang="en-US" altLang="en-US" b="1" dirty="0"/>
              <a:t>Data </a:t>
            </a:r>
            <a:br>
              <a:rPr lang="en-US" altLang="en-US" b="1" dirty="0"/>
            </a:br>
            <a:r>
              <a:rPr lang="en-US" altLang="en-US" b="1" dirty="0" err="1"/>
              <a:t>Datos</a:t>
            </a:r>
            <a:r>
              <a:rPr lang="en-US" altLang="en-US" b="1" dirty="0"/>
              <a:t> de </a:t>
            </a:r>
            <a:r>
              <a:rPr lang="en-US" altLang="en-US" b="1" dirty="0" err="1"/>
              <a:t>evaluación</a:t>
            </a:r>
            <a:r>
              <a:rPr lang="en-US" altLang="en-US" b="1" dirty="0"/>
              <a:t> 2020-2021  </a:t>
            </a:r>
            <a:r>
              <a:rPr lang="en-US" altLang="en-US" sz="3200" dirty="0"/>
              <a:t/>
            </a:r>
            <a:br>
              <a:rPr lang="en-US" altLang="en-US" sz="3200" dirty="0"/>
            </a:br>
            <a:endParaRPr lang="en-US" altLang="en-US" dirty="0"/>
          </a:p>
        </p:txBody>
      </p:sp>
      <p:sp>
        <p:nvSpPr>
          <p:cNvPr id="38915" name="Slide Number Placeholder 3">
            <a:extLst>
              <a:ext uri="{FF2B5EF4-FFF2-40B4-BE49-F238E27FC236}">
                <a16:creationId xmlns:a16="http://schemas.microsoft.com/office/drawing/2014/main" id="{B5AB486E-C534-4995-BFAB-0F0E6BA1E9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332AD7D7-703F-455D-A5D1-6921B77D8268}" type="slidenum">
              <a:rPr lang="en-US" altLang="en-US" sz="1200">
                <a:solidFill>
                  <a:srgbClr val="898989"/>
                </a:solidFill>
              </a:rPr>
              <a:pPr>
                <a:spcBef>
                  <a:spcPct val="0"/>
                </a:spcBef>
                <a:buClrTx/>
                <a:buFontTx/>
                <a:buNone/>
              </a:pPr>
              <a:t>7</a:t>
            </a:fld>
            <a:endParaRPr lang="en-US"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41380273"/>
              </p:ext>
            </p:extLst>
          </p:nvPr>
        </p:nvGraphicFramePr>
        <p:xfrm>
          <a:off x="931654" y="2053088"/>
          <a:ext cx="10328693" cy="4736569"/>
        </p:xfrm>
        <a:graphic>
          <a:graphicData uri="http://schemas.openxmlformats.org/drawingml/2006/table">
            <a:tbl>
              <a:tblPr firstRow="1" firstCol="1" bandRow="1">
                <a:tableStyleId>{5C22544A-7EE6-4342-B048-85BDC9FD1C3A}</a:tableStyleId>
              </a:tblPr>
              <a:tblGrid>
                <a:gridCol w="4916742">
                  <a:extLst>
                    <a:ext uri="{9D8B030D-6E8A-4147-A177-3AD203B41FA5}">
                      <a16:colId xmlns:a16="http://schemas.microsoft.com/office/drawing/2014/main" val="3355185187"/>
                    </a:ext>
                  </a:extLst>
                </a:gridCol>
                <a:gridCol w="2433081">
                  <a:extLst>
                    <a:ext uri="{9D8B030D-6E8A-4147-A177-3AD203B41FA5}">
                      <a16:colId xmlns:a16="http://schemas.microsoft.com/office/drawing/2014/main" val="1185909662"/>
                    </a:ext>
                  </a:extLst>
                </a:gridCol>
                <a:gridCol w="2978870">
                  <a:extLst>
                    <a:ext uri="{9D8B030D-6E8A-4147-A177-3AD203B41FA5}">
                      <a16:colId xmlns:a16="http://schemas.microsoft.com/office/drawing/2014/main" val="3583741947"/>
                    </a:ext>
                  </a:extLst>
                </a:gridCol>
              </a:tblGrid>
              <a:tr h="1065912">
                <a:tc>
                  <a:txBody>
                    <a:bodyPr/>
                    <a:lstStyle/>
                    <a:p>
                      <a:pPr marL="0" marR="0">
                        <a:lnSpc>
                          <a:spcPct val="107000"/>
                        </a:lnSpc>
                        <a:spcBef>
                          <a:spcPts val="0"/>
                        </a:spcBef>
                        <a:spcAft>
                          <a:spcPts val="0"/>
                        </a:spcAft>
                      </a:pPr>
                      <a:r>
                        <a:rPr lang="es-MX" sz="2000" noProof="0">
                          <a:effectLst/>
                        </a:rPr>
                        <a:t>MATHEMATICS</a:t>
                      </a:r>
                      <a:r>
                        <a:rPr lang="es-MX" sz="2000" baseline="0" noProof="0">
                          <a:effectLst/>
                        </a:rPr>
                        <a:t>  MATEMÁTICAS 
</a:t>
                      </a:r>
                      <a:endParaRPr lang="es-MX" sz="20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2018-2019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2020-2021</a:t>
                      </a:r>
                    </a:p>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402466"/>
                  </a:ext>
                </a:extLst>
              </a:tr>
              <a:tr h="96807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2400" b="0" noProof="0">
                          <a:effectLst/>
                        </a:rPr>
                        <a:t> % Non-Migrant Students Proficient  </a:t>
                      </a:r>
                    </a:p>
                    <a:p>
                      <a:pPr marL="0" marR="0" lvl="0" indent="0" algn="l" defTabSz="914400" rtl="0" eaLnBrk="1" fontAlgn="auto" latinLnBrk="0" hangingPunct="1">
                        <a:lnSpc>
                          <a:spcPct val="107000"/>
                        </a:lnSpc>
                        <a:spcBef>
                          <a:spcPts val="0"/>
                        </a:spcBef>
                        <a:spcAft>
                          <a:spcPts val="0"/>
                        </a:spcAft>
                        <a:buClrTx/>
                        <a:buSzTx/>
                        <a:buFontTx/>
                        <a:buNone/>
                        <a:tabLst/>
                        <a:defRPr/>
                      </a:pPr>
                      <a:r>
                        <a:rPr lang="es-MX" sz="2400" b="0" noProof="0">
                          <a:effectLst/>
                        </a:rPr>
                        <a:t>% Estudiantes No-Migrantes competentes</a:t>
                      </a:r>
                      <a:endParaRPr lang="es-MX" sz="2400" b="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 57%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latin typeface="+mn-lt"/>
                          <a:ea typeface="+mn-ea"/>
                          <a:cs typeface="+mn-cs"/>
                        </a:rPr>
                        <a:t>47.8%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8215427"/>
                  </a:ext>
                </a:extLst>
              </a:tr>
              <a:tr h="128379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2400" b="0" noProof="0">
                          <a:effectLst/>
                        </a:rPr>
                        <a:t>% Migrant Students Proficient </a:t>
                      </a:r>
                    </a:p>
                    <a:p>
                      <a:pPr marL="0" marR="0" lvl="0" indent="0" algn="l" defTabSz="914400" rtl="0" eaLnBrk="1" fontAlgn="auto" latinLnBrk="0" hangingPunct="1">
                        <a:lnSpc>
                          <a:spcPct val="107000"/>
                        </a:lnSpc>
                        <a:spcBef>
                          <a:spcPts val="0"/>
                        </a:spcBef>
                        <a:spcAft>
                          <a:spcPts val="0"/>
                        </a:spcAft>
                        <a:buClrTx/>
                        <a:buSzTx/>
                        <a:buFontTx/>
                        <a:buNone/>
                        <a:tabLst/>
                        <a:defRPr/>
                      </a:pPr>
                      <a:r>
                        <a:rPr lang="es-MX" sz="2400" b="0" noProof="0">
                          <a:effectLst/>
                        </a:rPr>
                        <a:t>% Estudiantes Migrantes Competentes
</a:t>
                      </a:r>
                      <a:endParaRPr lang="es-MX" sz="2400" b="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 43%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4877237"/>
                  </a:ext>
                </a:extLst>
              </a:tr>
              <a:tr h="121280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2400" b="0" noProof="0" dirty="0" err="1">
                          <a:effectLst/>
                        </a:rPr>
                        <a:t>Achievement</a:t>
                      </a:r>
                      <a:r>
                        <a:rPr lang="es-MX" sz="2400" b="0" noProof="0" dirty="0">
                          <a:effectLst/>
                        </a:rPr>
                        <a:t> Gap  </a:t>
                      </a:r>
                    </a:p>
                    <a:p>
                      <a:pPr marL="0" marR="0" lvl="0" indent="0" algn="l" defTabSz="914400" rtl="0" eaLnBrk="1" fontAlgn="auto" latinLnBrk="0" hangingPunct="1">
                        <a:lnSpc>
                          <a:spcPct val="107000"/>
                        </a:lnSpc>
                        <a:spcBef>
                          <a:spcPts val="0"/>
                        </a:spcBef>
                        <a:spcAft>
                          <a:spcPts val="0"/>
                        </a:spcAft>
                        <a:buClrTx/>
                        <a:buSzTx/>
                        <a:buFontTx/>
                        <a:buNone/>
                        <a:tabLst/>
                        <a:defRPr/>
                      </a:pPr>
                      <a:r>
                        <a:rPr lang="es-MX" sz="2400" b="0" noProof="0" dirty="0">
                          <a:effectLst/>
                        </a:rPr>
                        <a:t>Brecha Académica 
</a:t>
                      </a:r>
                      <a:endParaRPr lang="es-MX" sz="24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effectLst/>
                        </a:rPr>
                        <a:t> 14</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effectLst/>
                        </a:rPr>
                        <a:t>13.8</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8420031"/>
                  </a:ext>
                </a:extLst>
              </a:tr>
            </a:tbl>
          </a:graphicData>
        </a:graphic>
      </p:graphicFrame>
    </p:spTree>
    <p:extLst>
      <p:ext uri="{BB962C8B-B14F-4D97-AF65-F5344CB8AC3E}">
        <p14:creationId xmlns:p14="http://schemas.microsoft.com/office/powerpoint/2010/main" val="1586317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335246498"/>
              </p:ext>
            </p:extLst>
          </p:nvPr>
        </p:nvGraphicFramePr>
        <p:xfrm>
          <a:off x="366621" y="2250356"/>
          <a:ext cx="5486402" cy="4000966"/>
        </p:xfrm>
        <a:graphic>
          <a:graphicData uri="http://schemas.openxmlformats.org/drawingml/2006/table">
            <a:tbl>
              <a:tblPr firstRow="1" firstCol="1" bandRow="1">
                <a:tableStyleId>{5C22544A-7EE6-4342-B048-85BDC9FD1C3A}</a:tableStyleId>
              </a:tblPr>
              <a:tblGrid>
                <a:gridCol w="2321766">
                  <a:extLst>
                    <a:ext uri="{9D8B030D-6E8A-4147-A177-3AD203B41FA5}">
                      <a16:colId xmlns:a16="http://schemas.microsoft.com/office/drawing/2014/main" val="3525731146"/>
                    </a:ext>
                  </a:extLst>
                </a:gridCol>
                <a:gridCol w="1582318">
                  <a:extLst>
                    <a:ext uri="{9D8B030D-6E8A-4147-A177-3AD203B41FA5}">
                      <a16:colId xmlns:a16="http://schemas.microsoft.com/office/drawing/2014/main" val="650568843"/>
                    </a:ext>
                  </a:extLst>
                </a:gridCol>
                <a:gridCol w="1582318">
                  <a:extLst>
                    <a:ext uri="{9D8B030D-6E8A-4147-A177-3AD203B41FA5}">
                      <a16:colId xmlns:a16="http://schemas.microsoft.com/office/drawing/2014/main" val="2885253226"/>
                    </a:ext>
                  </a:extLst>
                </a:gridCol>
              </a:tblGrid>
              <a:tr h="601577">
                <a:tc>
                  <a:txBody>
                    <a:bodyPr/>
                    <a:lstStyle/>
                    <a:p>
                      <a:pPr marL="0" marR="0">
                        <a:lnSpc>
                          <a:spcPct val="107000"/>
                        </a:lnSpc>
                        <a:spcBef>
                          <a:spcPts val="0"/>
                        </a:spcBef>
                        <a:spcAft>
                          <a:spcPts val="0"/>
                        </a:spcAft>
                      </a:pPr>
                      <a:r>
                        <a:rPr lang="es-MX" sz="1600" noProof="0" dirty="0">
                          <a:effectLst/>
                        </a:rPr>
                        <a:t>ALGEBRA</a:t>
                      </a:r>
                      <a:endParaRPr lang="es-MX"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2018-2019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2020-2021</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6428696"/>
                  </a:ext>
                </a:extLst>
              </a:tr>
              <a:tr h="1059330">
                <a:tc>
                  <a:txBody>
                    <a:bodyPr/>
                    <a:lstStyle/>
                    <a:p>
                      <a:pPr marL="0" marR="0" algn="l" defTabSz="914400" rtl="0" eaLnBrk="1" latinLnBrk="0" hangingPunct="1">
                        <a:lnSpc>
                          <a:spcPct val="107000"/>
                        </a:lnSpc>
                        <a:spcBef>
                          <a:spcPts val="0"/>
                        </a:spcBef>
                        <a:spcAft>
                          <a:spcPts val="0"/>
                        </a:spcAft>
                      </a:pPr>
                      <a:r>
                        <a:rPr lang="es-MX" sz="1600" b="0" kern="1200" noProof="0" dirty="0">
                          <a:solidFill>
                            <a:schemeClr val="lt1"/>
                          </a:solidFill>
                          <a:effectLst/>
                          <a:latin typeface="+mn-lt"/>
                          <a:ea typeface="+mn-ea"/>
                          <a:cs typeface="+mn-cs"/>
                        </a:rPr>
                        <a:t>% Non-</a:t>
                      </a:r>
                      <a:r>
                        <a:rPr lang="es-MX" sz="1600" b="0" kern="1200" noProof="0" dirty="0" err="1">
                          <a:solidFill>
                            <a:schemeClr val="lt1"/>
                          </a:solidFill>
                          <a:effectLst/>
                          <a:latin typeface="+mn-lt"/>
                          <a:ea typeface="+mn-ea"/>
                          <a:cs typeface="+mn-cs"/>
                        </a:rPr>
                        <a:t>Migrant</a:t>
                      </a:r>
                      <a:r>
                        <a:rPr lang="es-MX" sz="1600" b="0" kern="1200" noProof="0" dirty="0">
                          <a:solidFill>
                            <a:schemeClr val="lt1"/>
                          </a:solidFill>
                          <a:effectLst/>
                          <a:latin typeface="+mn-lt"/>
                          <a:ea typeface="+mn-ea"/>
                          <a:cs typeface="+mn-cs"/>
                        </a:rPr>
                        <a:t> </a:t>
                      </a:r>
                      <a:r>
                        <a:rPr lang="es-MX" sz="1600" b="0" kern="1200" noProof="0" dirty="0" err="1">
                          <a:solidFill>
                            <a:schemeClr val="lt1"/>
                          </a:solidFill>
                          <a:effectLst/>
                          <a:latin typeface="+mn-lt"/>
                          <a:ea typeface="+mn-ea"/>
                          <a:cs typeface="+mn-cs"/>
                        </a:rPr>
                        <a:t>Students</a:t>
                      </a:r>
                      <a:r>
                        <a:rPr lang="es-MX" sz="1600" b="0" kern="1200" noProof="0" dirty="0">
                          <a:solidFill>
                            <a:schemeClr val="lt1"/>
                          </a:solidFill>
                          <a:effectLst/>
                          <a:latin typeface="+mn-lt"/>
                          <a:ea typeface="+mn-ea"/>
                          <a:cs typeface="+mn-cs"/>
                        </a:rPr>
                        <a:t> </a:t>
                      </a:r>
                      <a:r>
                        <a:rPr lang="es-MX" sz="1600" b="0" kern="1200" noProof="0" dirty="0" err="1">
                          <a:solidFill>
                            <a:schemeClr val="lt1"/>
                          </a:solidFill>
                          <a:effectLst/>
                          <a:latin typeface="+mn-lt"/>
                          <a:ea typeface="+mn-ea"/>
                          <a:cs typeface="+mn-cs"/>
                        </a:rPr>
                        <a:t>Proficient</a:t>
                      </a:r>
                      <a:r>
                        <a:rPr lang="es-MX" sz="1600" b="0" kern="1200" noProof="0" dirty="0">
                          <a:solidFill>
                            <a:schemeClr val="lt1"/>
                          </a:solidFill>
                          <a:effectLst/>
                          <a:latin typeface="+mn-lt"/>
                          <a:ea typeface="+mn-ea"/>
                          <a:cs typeface="+mn-cs"/>
                        </a:rPr>
                        <a:t>   </a:t>
                      </a:r>
                    </a:p>
                    <a:p>
                      <a:pPr marL="0" marR="0" algn="l" defTabSz="914400" rtl="0" eaLnBrk="1" latinLnBrk="0" hangingPunct="1">
                        <a:lnSpc>
                          <a:spcPct val="107000"/>
                        </a:lnSpc>
                        <a:spcBef>
                          <a:spcPts val="0"/>
                        </a:spcBef>
                        <a:spcAft>
                          <a:spcPts val="0"/>
                        </a:spcAft>
                      </a:pPr>
                      <a:r>
                        <a:rPr lang="es-MX" sz="1600" b="0" kern="1200" noProof="0" dirty="0">
                          <a:solidFill>
                            <a:schemeClr val="lt1"/>
                          </a:solidFill>
                          <a:effectLst/>
                          <a:latin typeface="+mn-lt"/>
                          <a:ea typeface="+mn-ea"/>
                          <a:cs typeface="+mn-cs"/>
                        </a:rPr>
                        <a:t>% </a:t>
                      </a:r>
                      <a:r>
                        <a:rPr lang="es-MX" sz="1600" b="0" kern="1200" noProof="0" dirty="0" smtClean="0">
                          <a:solidFill>
                            <a:schemeClr val="lt1"/>
                          </a:solidFill>
                          <a:effectLst/>
                          <a:latin typeface="+mn-lt"/>
                          <a:ea typeface="+mn-ea"/>
                          <a:cs typeface="+mn-cs"/>
                        </a:rPr>
                        <a:t>Estudiantes </a:t>
                      </a:r>
                      <a:r>
                        <a:rPr lang="es-MX" sz="1600" b="0" kern="1200" noProof="0" dirty="0">
                          <a:solidFill>
                            <a:schemeClr val="lt1"/>
                          </a:solidFill>
                          <a:effectLst/>
                          <a:latin typeface="+mn-lt"/>
                          <a:ea typeface="+mn-ea"/>
                          <a:cs typeface="+mn-cs"/>
                        </a:rPr>
                        <a:t>no migrantes competentes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800" kern="1200" dirty="0">
                          <a:solidFill>
                            <a:schemeClr val="dk1"/>
                          </a:solidFill>
                          <a:effectLst/>
                          <a:latin typeface="+mn-lt"/>
                          <a:ea typeface="+mn-ea"/>
                          <a:cs typeface="+mn-cs"/>
                        </a:rPr>
                        <a:t> 56%</a:t>
                      </a:r>
                    </a:p>
                  </a:txBody>
                  <a:tcPr marL="68580" marR="68580" marT="0" marB="0"/>
                </a:tc>
                <a:tc>
                  <a:txBody>
                    <a:bodyPr/>
                    <a:lstStyle/>
                    <a:p>
                      <a:pPr marL="0" marR="0" algn="ctr">
                        <a:lnSpc>
                          <a:spcPct val="107000"/>
                        </a:lnSpc>
                        <a:spcBef>
                          <a:spcPts val="0"/>
                        </a:spcBef>
                        <a:spcAft>
                          <a:spcPts val="0"/>
                        </a:spcAft>
                      </a:pPr>
                      <a:r>
                        <a:rPr lang="en-US" sz="1800" dirty="0">
                          <a:effectLst/>
                        </a:rPr>
                        <a:t>46.8%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749511"/>
                  </a:ext>
                </a:extLst>
              </a:tr>
              <a:tr h="1059330">
                <a:tc>
                  <a:txBody>
                    <a:bodyPr/>
                    <a:lstStyle/>
                    <a:p>
                      <a:pPr marL="0" marR="0" algn="l" defTabSz="914400" rtl="0" eaLnBrk="1" latinLnBrk="0" hangingPunct="1">
                        <a:lnSpc>
                          <a:spcPct val="107000"/>
                        </a:lnSpc>
                        <a:spcBef>
                          <a:spcPts val="0"/>
                        </a:spcBef>
                        <a:spcAft>
                          <a:spcPts val="0"/>
                        </a:spcAft>
                      </a:pPr>
                      <a:r>
                        <a:rPr lang="es-MX" sz="1600" b="0" kern="1200" noProof="0" dirty="0">
                          <a:solidFill>
                            <a:schemeClr val="lt1"/>
                          </a:solidFill>
                          <a:effectLst/>
                          <a:latin typeface="+mn-lt"/>
                          <a:ea typeface="+mn-ea"/>
                          <a:cs typeface="+mn-cs"/>
                        </a:rPr>
                        <a:t>% Migrant </a:t>
                      </a:r>
                      <a:r>
                        <a:rPr lang="es-MX" sz="1600" b="0" kern="1200" noProof="0" dirty="0" err="1">
                          <a:solidFill>
                            <a:schemeClr val="lt1"/>
                          </a:solidFill>
                          <a:effectLst/>
                          <a:latin typeface="+mn-lt"/>
                          <a:ea typeface="+mn-ea"/>
                          <a:cs typeface="+mn-cs"/>
                        </a:rPr>
                        <a:t>Students</a:t>
                      </a:r>
                      <a:r>
                        <a:rPr lang="es-MX" sz="1600" b="0" kern="1200" noProof="0" dirty="0">
                          <a:solidFill>
                            <a:schemeClr val="lt1"/>
                          </a:solidFill>
                          <a:effectLst/>
                          <a:latin typeface="+mn-lt"/>
                          <a:ea typeface="+mn-ea"/>
                          <a:cs typeface="+mn-cs"/>
                        </a:rPr>
                        <a:t> </a:t>
                      </a:r>
                      <a:r>
                        <a:rPr lang="es-MX" sz="1600" b="0" kern="1200" noProof="0" dirty="0" err="1">
                          <a:solidFill>
                            <a:schemeClr val="lt1"/>
                          </a:solidFill>
                          <a:effectLst/>
                          <a:latin typeface="+mn-lt"/>
                          <a:ea typeface="+mn-ea"/>
                          <a:cs typeface="+mn-cs"/>
                        </a:rPr>
                        <a:t>Proficient</a:t>
                      </a:r>
                      <a:r>
                        <a:rPr lang="es-MX" sz="1600" b="0" kern="1200" noProof="0" dirty="0">
                          <a:solidFill>
                            <a:schemeClr val="lt1"/>
                          </a:solidFill>
                          <a:effectLst/>
                          <a:latin typeface="+mn-lt"/>
                          <a:ea typeface="+mn-ea"/>
                          <a:cs typeface="+mn-cs"/>
                        </a:rPr>
                        <a:t> </a:t>
                      </a:r>
                    </a:p>
                    <a:p>
                      <a:pPr marL="0" marR="0" algn="l" defTabSz="914400" rtl="0" eaLnBrk="1" latinLnBrk="0" hangingPunct="1">
                        <a:lnSpc>
                          <a:spcPct val="107000"/>
                        </a:lnSpc>
                        <a:spcBef>
                          <a:spcPts val="0"/>
                        </a:spcBef>
                        <a:spcAft>
                          <a:spcPts val="0"/>
                        </a:spcAft>
                      </a:pPr>
                      <a:r>
                        <a:rPr lang="es-MX" sz="1600" b="0" kern="1200" noProof="0" dirty="0">
                          <a:solidFill>
                            <a:schemeClr val="lt1"/>
                          </a:solidFill>
                          <a:effectLst/>
                          <a:latin typeface="+mn-lt"/>
                          <a:ea typeface="+mn-ea"/>
                          <a:cs typeface="+mn-cs"/>
                        </a:rPr>
                        <a:t> % Estudiantes Migrantes Competentes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800" kern="1200" dirty="0">
                          <a:solidFill>
                            <a:schemeClr val="dk1"/>
                          </a:solidFill>
                          <a:effectLst/>
                          <a:latin typeface="+mn-lt"/>
                          <a:ea typeface="+mn-ea"/>
                          <a:cs typeface="+mn-cs"/>
                        </a:rPr>
                        <a:t> 40%</a:t>
                      </a:r>
                    </a:p>
                  </a:txBody>
                  <a:tcPr marL="68580" marR="68580" marT="0" marB="0"/>
                </a:tc>
                <a:tc>
                  <a:txBody>
                    <a:bodyPr/>
                    <a:lstStyle/>
                    <a:p>
                      <a:pPr marL="0" marR="0" algn="ctr">
                        <a:lnSpc>
                          <a:spcPct val="107000"/>
                        </a:lnSpc>
                        <a:spcBef>
                          <a:spcPts val="0"/>
                        </a:spcBef>
                        <a:spcAft>
                          <a:spcPts val="0"/>
                        </a:spcAft>
                      </a:pPr>
                      <a:r>
                        <a:rPr lang="en-US" sz="1800" dirty="0">
                          <a:effectLst/>
                        </a:rPr>
                        <a:t>31.4%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9508069"/>
                  </a:ext>
                </a:extLst>
              </a:tr>
              <a:tr h="790173">
                <a:tc>
                  <a:txBody>
                    <a:bodyPr/>
                    <a:lstStyle/>
                    <a:p>
                      <a:pPr marL="0" marR="0" algn="l" defTabSz="914400" rtl="0" eaLnBrk="1" latinLnBrk="0" hangingPunct="1">
                        <a:lnSpc>
                          <a:spcPct val="107000"/>
                        </a:lnSpc>
                        <a:spcBef>
                          <a:spcPts val="0"/>
                        </a:spcBef>
                        <a:spcAft>
                          <a:spcPts val="0"/>
                        </a:spcAft>
                      </a:pPr>
                      <a:r>
                        <a:rPr lang="es-MX" sz="1600" b="0" kern="1200" noProof="0" dirty="0" err="1">
                          <a:solidFill>
                            <a:schemeClr val="lt1"/>
                          </a:solidFill>
                          <a:effectLst/>
                          <a:latin typeface="+mn-lt"/>
                          <a:ea typeface="+mn-ea"/>
                          <a:cs typeface="+mn-cs"/>
                        </a:rPr>
                        <a:t>Achievement</a:t>
                      </a:r>
                      <a:r>
                        <a:rPr lang="es-MX" sz="1600" b="0" kern="1200" noProof="0" dirty="0">
                          <a:solidFill>
                            <a:schemeClr val="lt1"/>
                          </a:solidFill>
                          <a:effectLst/>
                          <a:latin typeface="+mn-lt"/>
                          <a:ea typeface="+mn-ea"/>
                          <a:cs typeface="+mn-cs"/>
                        </a:rPr>
                        <a:t> Gap  </a:t>
                      </a:r>
                    </a:p>
                    <a:p>
                      <a:pPr marL="0" marR="0" algn="l" defTabSz="914400" rtl="0" eaLnBrk="1" latinLnBrk="0" hangingPunct="1">
                        <a:lnSpc>
                          <a:spcPct val="107000"/>
                        </a:lnSpc>
                        <a:spcBef>
                          <a:spcPts val="0"/>
                        </a:spcBef>
                        <a:spcAft>
                          <a:spcPts val="0"/>
                        </a:spcAft>
                      </a:pPr>
                      <a:r>
                        <a:rPr lang="es-MX" sz="1600" b="0" kern="1200" noProof="0" dirty="0">
                          <a:solidFill>
                            <a:schemeClr val="lt1"/>
                          </a:solidFill>
                          <a:effectLst/>
                          <a:latin typeface="+mn-lt"/>
                          <a:ea typeface="+mn-ea"/>
                          <a:cs typeface="+mn-cs"/>
                        </a:rPr>
                        <a:t>Brecha Académica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800" b="1" kern="1200" dirty="0">
                          <a:solidFill>
                            <a:schemeClr val="dk1"/>
                          </a:solidFill>
                          <a:effectLst/>
                          <a:latin typeface="+mn-lt"/>
                          <a:ea typeface="+mn-ea"/>
                          <a:cs typeface="+mn-cs"/>
                        </a:rPr>
                        <a:t> 16</a:t>
                      </a:r>
                    </a:p>
                  </a:txBody>
                  <a:tcPr marL="68580" marR="68580" marT="0" marB="0"/>
                </a:tc>
                <a:tc>
                  <a:txBody>
                    <a:bodyPr/>
                    <a:lstStyle/>
                    <a:p>
                      <a:pPr marL="0" marR="0" algn="ctr">
                        <a:lnSpc>
                          <a:spcPct val="107000"/>
                        </a:lnSpc>
                        <a:spcBef>
                          <a:spcPts val="0"/>
                        </a:spcBef>
                        <a:spcAft>
                          <a:spcPts val="0"/>
                        </a:spcAft>
                      </a:pPr>
                      <a:r>
                        <a:rPr lang="en-US" sz="1800" b="1" dirty="0">
                          <a:effectLst/>
                        </a:rPr>
                        <a:t>15.4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122016"/>
                  </a:ext>
                </a:extLst>
              </a:tr>
            </a:tbl>
          </a:graphicData>
        </a:graphic>
      </p:graphicFrame>
      <p:sp>
        <p:nvSpPr>
          <p:cNvPr id="38914" name="Title 2">
            <a:extLst>
              <a:ext uri="{FF2B5EF4-FFF2-40B4-BE49-F238E27FC236}">
                <a16:creationId xmlns:a16="http://schemas.microsoft.com/office/drawing/2014/main" id="{218662F3-BC53-456A-AACB-5153DB8F25F0}"/>
              </a:ext>
            </a:extLst>
          </p:cNvPr>
          <p:cNvSpPr>
            <a:spLocks noGrp="1"/>
          </p:cNvSpPr>
          <p:nvPr>
            <p:ph type="title"/>
          </p:nvPr>
        </p:nvSpPr>
        <p:spPr>
          <a:xfrm>
            <a:off x="428000" y="609600"/>
            <a:ext cx="11336001" cy="1370118"/>
          </a:xfrm>
          <a:solidFill>
            <a:srgbClr val="262A63"/>
          </a:solidFill>
        </p:spPr>
        <p:txBody>
          <a:bodyPr>
            <a:normAutofit fontScale="90000"/>
          </a:bodyPr>
          <a:lstStyle/>
          <a:p>
            <a:r>
              <a:rPr lang="en-US" altLang="en-US" dirty="0"/>
              <a:t/>
            </a:r>
            <a:br>
              <a:rPr lang="en-US" altLang="en-US" dirty="0"/>
            </a:br>
            <a:r>
              <a:rPr lang="en-US" altLang="en-US" sz="3200" dirty="0"/>
              <a:t>Title I, Part C</a:t>
            </a:r>
            <a:br>
              <a:rPr lang="en-US" altLang="en-US" sz="3200" dirty="0"/>
            </a:br>
            <a:r>
              <a:rPr lang="en-US" altLang="en-US" sz="2800" dirty="0"/>
              <a:t>2020-21 </a:t>
            </a:r>
            <a:r>
              <a:rPr lang="en-US" altLang="en-US" sz="2800" b="1" dirty="0"/>
              <a:t>End of Course (EOC) Data</a:t>
            </a:r>
            <a:br>
              <a:rPr lang="en-US" altLang="en-US" sz="2800" b="1" dirty="0"/>
            </a:br>
            <a:r>
              <a:rPr lang="en-US" altLang="en-US" sz="2800" b="1" dirty="0"/>
              <a:t> </a:t>
            </a:r>
            <a:r>
              <a:rPr lang="es-ES" altLang="en-US" b="1" dirty="0"/>
              <a:t>Datos de examen fin de curso (EOC) 2020-21 </a:t>
            </a:r>
            <a:r>
              <a:rPr lang="en-US" altLang="en-US" sz="3200" dirty="0"/>
              <a:t/>
            </a:r>
            <a:br>
              <a:rPr lang="en-US" altLang="en-US" sz="3200" dirty="0"/>
            </a:br>
            <a:endParaRPr lang="en-US" altLang="en-US" dirty="0"/>
          </a:p>
        </p:txBody>
      </p:sp>
      <p:sp>
        <p:nvSpPr>
          <p:cNvPr id="38915" name="Slide Number Placeholder 3">
            <a:extLst>
              <a:ext uri="{FF2B5EF4-FFF2-40B4-BE49-F238E27FC236}">
                <a16:creationId xmlns:a16="http://schemas.microsoft.com/office/drawing/2014/main" id="{B5AB486E-C534-4995-BFAB-0F0E6BA1E9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62A63"/>
              </a:buClr>
              <a:buFont typeface="Wingdings" panose="05000000000000000000" pitchFamily="2" charset="2"/>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DBAB27"/>
              </a:buClr>
              <a:buFont typeface="Wingdings" panose="05000000000000000000" pitchFamily="2" charset="2"/>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DBAB27"/>
              </a:buClr>
              <a:buFont typeface="Wingdings" panose="05000000000000000000" pitchFamily="2" charset="2"/>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ClrTx/>
              <a:buFontTx/>
              <a:buNone/>
            </a:pPr>
            <a:fld id="{332AD7D7-703F-455D-A5D1-6921B77D8268}" type="slidenum">
              <a:rPr lang="en-US" altLang="en-US" sz="1200">
                <a:solidFill>
                  <a:srgbClr val="898989"/>
                </a:solidFill>
              </a:rPr>
              <a:pPr>
                <a:spcBef>
                  <a:spcPct val="0"/>
                </a:spcBef>
                <a:buClrTx/>
                <a:buFontTx/>
                <a:buNone/>
              </a:pPr>
              <a:t>8</a:t>
            </a:fld>
            <a:endParaRPr lang="en-US" altLang="en-US" sz="1200" dirty="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17637429"/>
              </p:ext>
            </p:extLst>
          </p:nvPr>
        </p:nvGraphicFramePr>
        <p:xfrm>
          <a:off x="6096000" y="3044982"/>
          <a:ext cx="5758475" cy="3666602"/>
        </p:xfrm>
        <a:graphic>
          <a:graphicData uri="http://schemas.openxmlformats.org/drawingml/2006/table">
            <a:tbl>
              <a:tblPr firstRow="1" firstCol="1" bandRow="1">
                <a:tableStyleId>{5C22544A-7EE6-4342-B048-85BDC9FD1C3A}</a:tableStyleId>
              </a:tblPr>
              <a:tblGrid>
                <a:gridCol w="2436903">
                  <a:extLst>
                    <a:ext uri="{9D8B030D-6E8A-4147-A177-3AD203B41FA5}">
                      <a16:colId xmlns:a16="http://schemas.microsoft.com/office/drawing/2014/main" val="11224668"/>
                    </a:ext>
                  </a:extLst>
                </a:gridCol>
                <a:gridCol w="1660786">
                  <a:extLst>
                    <a:ext uri="{9D8B030D-6E8A-4147-A177-3AD203B41FA5}">
                      <a16:colId xmlns:a16="http://schemas.microsoft.com/office/drawing/2014/main" val="1858095747"/>
                    </a:ext>
                  </a:extLst>
                </a:gridCol>
                <a:gridCol w="1660786">
                  <a:extLst>
                    <a:ext uri="{9D8B030D-6E8A-4147-A177-3AD203B41FA5}">
                      <a16:colId xmlns:a16="http://schemas.microsoft.com/office/drawing/2014/main" val="3328900288"/>
                    </a:ext>
                  </a:extLst>
                </a:gridCol>
              </a:tblGrid>
              <a:tr h="715901">
                <a:tc>
                  <a:txBody>
                    <a:bodyPr/>
                    <a:lstStyle/>
                    <a:p>
                      <a:pPr marL="0" marR="0">
                        <a:lnSpc>
                          <a:spcPct val="107000"/>
                        </a:lnSpc>
                        <a:spcBef>
                          <a:spcPts val="0"/>
                        </a:spcBef>
                        <a:spcAft>
                          <a:spcPts val="0"/>
                        </a:spcAft>
                      </a:pPr>
                      <a:r>
                        <a:rPr lang="es-MX" sz="1600" noProof="0">
                          <a:effectLst/>
                        </a:rPr>
                        <a:t>GEOMETRY</a:t>
                      </a:r>
                    </a:p>
                    <a:p>
                      <a:pPr marL="0" marR="0">
                        <a:lnSpc>
                          <a:spcPct val="107000"/>
                        </a:lnSpc>
                        <a:spcBef>
                          <a:spcPts val="0"/>
                        </a:spcBef>
                        <a:spcAft>
                          <a:spcPts val="0"/>
                        </a:spcAft>
                      </a:pPr>
                      <a:r>
                        <a:rPr lang="es-MX" sz="1600" noProof="0">
                          <a:effectLst/>
                          <a:latin typeface="Calibri" panose="020F0502020204030204" pitchFamily="34" charset="0"/>
                          <a:ea typeface="Calibri" panose="020F0502020204030204" pitchFamily="34" charset="0"/>
                          <a:cs typeface="Times New Roman" panose="02020603050405020304" pitchFamily="18" charset="0"/>
                        </a:rPr>
                        <a:t>GEOMETRIA</a:t>
                      </a:r>
                    </a:p>
                  </a:txBody>
                  <a:tcPr marL="68580" marR="68580" marT="0" marB="0"/>
                </a:tc>
                <a:tc>
                  <a:txBody>
                    <a:bodyPr/>
                    <a:lstStyle/>
                    <a:p>
                      <a:pPr marL="0" marR="0">
                        <a:lnSpc>
                          <a:spcPct val="107000"/>
                        </a:lnSpc>
                        <a:spcBef>
                          <a:spcPts val="0"/>
                        </a:spcBef>
                        <a:spcAft>
                          <a:spcPts val="0"/>
                        </a:spcAft>
                      </a:pPr>
                      <a:r>
                        <a:rPr lang="en-US" sz="1600" dirty="0">
                          <a:effectLst/>
                        </a:rPr>
                        <a:t>2018-2019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2020-2021</a:t>
                      </a: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8477161"/>
                  </a:ext>
                </a:extLst>
              </a:tr>
              <a:tr h="1196423">
                <a:tc>
                  <a:txBody>
                    <a:bodyPr/>
                    <a:lstStyle/>
                    <a:p>
                      <a:pPr marL="0" marR="0" algn="l" defTabSz="914400" rtl="0" eaLnBrk="1" latinLnBrk="0" hangingPunct="1">
                        <a:lnSpc>
                          <a:spcPct val="107000"/>
                        </a:lnSpc>
                        <a:spcBef>
                          <a:spcPts val="0"/>
                        </a:spcBef>
                        <a:spcAft>
                          <a:spcPts val="0"/>
                        </a:spcAft>
                      </a:pPr>
                      <a:r>
                        <a:rPr lang="es-MX" sz="1400" b="0" kern="1200" noProof="0" dirty="0">
                          <a:solidFill>
                            <a:schemeClr val="lt1"/>
                          </a:solidFill>
                          <a:effectLst/>
                          <a:latin typeface="+mn-lt"/>
                          <a:ea typeface="+mn-ea"/>
                          <a:cs typeface="+mn-cs"/>
                        </a:rPr>
                        <a:t>% Non-Migrant </a:t>
                      </a:r>
                      <a:r>
                        <a:rPr lang="es-MX" sz="1400" b="0" kern="1200" noProof="0" dirty="0" err="1">
                          <a:solidFill>
                            <a:schemeClr val="lt1"/>
                          </a:solidFill>
                          <a:effectLst/>
                          <a:latin typeface="+mn-lt"/>
                          <a:ea typeface="+mn-ea"/>
                          <a:cs typeface="+mn-cs"/>
                        </a:rPr>
                        <a:t>Students</a:t>
                      </a:r>
                      <a:r>
                        <a:rPr lang="es-MX" sz="1400" b="0" kern="1200" noProof="0" dirty="0">
                          <a:solidFill>
                            <a:schemeClr val="lt1"/>
                          </a:solidFill>
                          <a:effectLst/>
                          <a:latin typeface="+mn-lt"/>
                          <a:ea typeface="+mn-ea"/>
                          <a:cs typeface="+mn-cs"/>
                        </a:rPr>
                        <a:t> </a:t>
                      </a:r>
                      <a:r>
                        <a:rPr lang="es-MX" sz="1400" b="0" kern="1200" noProof="0" dirty="0" err="1">
                          <a:solidFill>
                            <a:schemeClr val="lt1"/>
                          </a:solidFill>
                          <a:effectLst/>
                          <a:latin typeface="+mn-lt"/>
                          <a:ea typeface="+mn-ea"/>
                          <a:cs typeface="+mn-cs"/>
                        </a:rPr>
                        <a:t>Proficient</a:t>
                      </a:r>
                      <a:endParaRPr lang="es-MX" sz="1400" b="0" kern="1200" noProof="0" dirty="0">
                        <a:solidFill>
                          <a:schemeClr val="lt1"/>
                        </a:solidFill>
                        <a:effectLst/>
                        <a:latin typeface="+mn-lt"/>
                        <a:ea typeface="+mn-ea"/>
                        <a:cs typeface="+mn-cs"/>
                      </a:endParaRPr>
                    </a:p>
                    <a:p>
                      <a:pPr marL="0" marR="0" algn="l" defTabSz="914400" rtl="0" eaLnBrk="1" latinLnBrk="0" hangingPunct="1">
                        <a:lnSpc>
                          <a:spcPct val="107000"/>
                        </a:lnSpc>
                        <a:spcBef>
                          <a:spcPts val="0"/>
                        </a:spcBef>
                        <a:spcAft>
                          <a:spcPts val="0"/>
                        </a:spcAft>
                      </a:pPr>
                      <a:r>
                        <a:rPr lang="es-MX" sz="1400" b="0" kern="1200" noProof="0" dirty="0">
                          <a:solidFill>
                            <a:schemeClr val="lt1"/>
                          </a:solidFill>
                          <a:effectLst/>
                          <a:latin typeface="+mn-lt"/>
                          <a:ea typeface="+mn-ea"/>
                          <a:cs typeface="+mn-cs"/>
                        </a:rPr>
                        <a:t> % </a:t>
                      </a:r>
                      <a:r>
                        <a:rPr lang="es-MX" sz="1400" b="0" kern="1200" noProof="0" dirty="0" smtClean="0">
                          <a:solidFill>
                            <a:schemeClr val="lt1"/>
                          </a:solidFill>
                          <a:effectLst/>
                          <a:latin typeface="+mn-lt"/>
                          <a:ea typeface="+mn-ea"/>
                          <a:cs typeface="+mn-cs"/>
                        </a:rPr>
                        <a:t>Estudiantes </a:t>
                      </a:r>
                      <a:r>
                        <a:rPr lang="es-MX" sz="1400" b="0" kern="1200" noProof="0" dirty="0">
                          <a:solidFill>
                            <a:schemeClr val="lt1"/>
                          </a:solidFill>
                          <a:effectLst/>
                          <a:latin typeface="+mn-lt"/>
                          <a:ea typeface="+mn-ea"/>
                          <a:cs typeface="+mn-cs"/>
                        </a:rPr>
                        <a:t>no migrantes competentes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800" kern="1200" dirty="0">
                          <a:solidFill>
                            <a:schemeClr val="dk1"/>
                          </a:solidFill>
                          <a:effectLst/>
                          <a:latin typeface="+mn-lt"/>
                          <a:ea typeface="+mn-ea"/>
                          <a:cs typeface="+mn-cs"/>
                        </a:rPr>
                        <a:t> 54%</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kern="1200" dirty="0">
                          <a:solidFill>
                            <a:schemeClr val="dk1"/>
                          </a:solidFill>
                          <a:effectLst/>
                          <a:latin typeface="+mn-lt"/>
                          <a:ea typeface="+mn-ea"/>
                          <a:cs typeface="+mn-cs"/>
                        </a:rPr>
                        <a:t>45.8%</a:t>
                      </a:r>
                    </a:p>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283309"/>
                  </a:ext>
                </a:extLst>
              </a:tr>
              <a:tr h="1054205">
                <a:tc>
                  <a:txBody>
                    <a:bodyPr/>
                    <a:lstStyle/>
                    <a:p>
                      <a:pPr marL="0" marR="0" algn="l" defTabSz="914400" rtl="0" eaLnBrk="1" latinLnBrk="0" hangingPunct="1">
                        <a:lnSpc>
                          <a:spcPct val="107000"/>
                        </a:lnSpc>
                        <a:spcBef>
                          <a:spcPts val="0"/>
                        </a:spcBef>
                        <a:spcAft>
                          <a:spcPts val="0"/>
                        </a:spcAft>
                      </a:pPr>
                      <a:r>
                        <a:rPr lang="es-MX" sz="1400" b="0" kern="1200" noProof="0">
                          <a:solidFill>
                            <a:schemeClr val="lt1"/>
                          </a:solidFill>
                          <a:effectLst/>
                          <a:latin typeface="+mn-lt"/>
                          <a:ea typeface="+mn-ea"/>
                          <a:cs typeface="+mn-cs"/>
                        </a:rPr>
                        <a:t>% Migrant Students Proficient % Estudiantes Migrantes Competentes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800" kern="1200" dirty="0">
                          <a:solidFill>
                            <a:schemeClr val="dk1"/>
                          </a:solidFill>
                          <a:effectLst/>
                          <a:latin typeface="+mn-lt"/>
                          <a:ea typeface="+mn-ea"/>
                          <a:cs typeface="+mn-cs"/>
                        </a:rPr>
                        <a:t> 38%</a:t>
                      </a:r>
                    </a:p>
                  </a:txBody>
                  <a:tcPr marL="68580" marR="68580" marT="0" marB="0"/>
                </a:tc>
                <a:tc>
                  <a:txBody>
                    <a:bodyPr/>
                    <a:lstStyle/>
                    <a:p>
                      <a:pPr marL="0" marR="0" algn="ctr">
                        <a:lnSpc>
                          <a:spcPct val="107000"/>
                        </a:lnSpc>
                        <a:spcBef>
                          <a:spcPts val="0"/>
                        </a:spcBef>
                        <a:spcAft>
                          <a:spcPts val="0"/>
                        </a:spcAft>
                      </a:pPr>
                      <a:r>
                        <a:rPr lang="en-US" sz="1800" dirty="0">
                          <a:effectLst/>
                        </a:rPr>
                        <a:t>33.4%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858823"/>
                  </a:ext>
                </a:extLst>
              </a:tr>
              <a:tr h="700073">
                <a:tc>
                  <a:txBody>
                    <a:bodyPr/>
                    <a:lstStyle/>
                    <a:p>
                      <a:pPr marL="0" marR="0" algn="l" defTabSz="914400" rtl="0" eaLnBrk="1" latinLnBrk="0" hangingPunct="1">
                        <a:lnSpc>
                          <a:spcPct val="107000"/>
                        </a:lnSpc>
                        <a:spcBef>
                          <a:spcPts val="0"/>
                        </a:spcBef>
                        <a:spcAft>
                          <a:spcPts val="0"/>
                        </a:spcAft>
                      </a:pPr>
                      <a:r>
                        <a:rPr lang="es-MX" sz="1400" b="0" kern="1200" noProof="0" dirty="0" err="1">
                          <a:solidFill>
                            <a:schemeClr val="lt1"/>
                          </a:solidFill>
                          <a:effectLst/>
                          <a:latin typeface="+mn-lt"/>
                          <a:ea typeface="+mn-ea"/>
                          <a:cs typeface="+mn-cs"/>
                        </a:rPr>
                        <a:t>Achievement</a:t>
                      </a:r>
                      <a:r>
                        <a:rPr lang="es-MX" sz="1400" b="0" kern="1200" noProof="0" dirty="0">
                          <a:solidFill>
                            <a:schemeClr val="lt1"/>
                          </a:solidFill>
                          <a:effectLst/>
                          <a:latin typeface="+mn-lt"/>
                          <a:ea typeface="+mn-ea"/>
                          <a:cs typeface="+mn-cs"/>
                        </a:rPr>
                        <a:t> Gap </a:t>
                      </a:r>
                    </a:p>
                    <a:p>
                      <a:pPr marL="0" marR="0" algn="l" defTabSz="914400" rtl="0" eaLnBrk="1" latinLnBrk="0" hangingPunct="1">
                        <a:lnSpc>
                          <a:spcPct val="107000"/>
                        </a:lnSpc>
                        <a:spcBef>
                          <a:spcPts val="0"/>
                        </a:spcBef>
                        <a:spcAft>
                          <a:spcPts val="0"/>
                        </a:spcAft>
                      </a:pPr>
                      <a:r>
                        <a:rPr lang="es-MX" sz="1400" b="0" kern="1200" noProof="0" dirty="0">
                          <a:solidFill>
                            <a:schemeClr val="lt1"/>
                          </a:solidFill>
                          <a:effectLst/>
                          <a:latin typeface="+mn-lt"/>
                          <a:ea typeface="+mn-ea"/>
                          <a:cs typeface="+mn-cs"/>
                        </a:rPr>
                        <a:t>Brecha </a:t>
                      </a:r>
                      <a:r>
                        <a:rPr lang="es-MX" sz="1400" b="0" kern="1200" noProof="0" dirty="0" err="1">
                          <a:solidFill>
                            <a:schemeClr val="lt1"/>
                          </a:solidFill>
                          <a:effectLst/>
                          <a:latin typeface="+mn-lt"/>
                          <a:ea typeface="+mn-ea"/>
                          <a:cs typeface="+mn-cs"/>
                        </a:rPr>
                        <a:t>Academica</a:t>
                      </a:r>
                      <a:r>
                        <a:rPr lang="es-MX" sz="1400" b="0" kern="1200" noProof="0" dirty="0">
                          <a:solidFill>
                            <a:schemeClr val="lt1"/>
                          </a:solidFill>
                          <a:effectLst/>
                          <a:latin typeface="+mn-lt"/>
                          <a:ea typeface="+mn-ea"/>
                          <a:cs typeface="+mn-cs"/>
                        </a:rPr>
                        <a:t>
</a:t>
                      </a:r>
                    </a:p>
                  </a:txBody>
                  <a:tcPr marL="68580" marR="68580" marT="0" marB="0"/>
                </a:tc>
                <a:tc>
                  <a:txBody>
                    <a:bodyPr/>
                    <a:lstStyle/>
                    <a:p>
                      <a:pPr marL="0" marR="0" algn="ctr">
                        <a:lnSpc>
                          <a:spcPct val="107000"/>
                        </a:lnSpc>
                        <a:spcBef>
                          <a:spcPts val="0"/>
                        </a:spcBef>
                        <a:spcAft>
                          <a:spcPts val="0"/>
                        </a:spcAft>
                      </a:pPr>
                      <a:r>
                        <a:rPr lang="en-US" sz="1800" b="1" dirty="0">
                          <a:effectLst/>
                        </a:rPr>
                        <a:t> 16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rPr>
                        <a:t>12.4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5868207"/>
                  </a:ext>
                </a:extLst>
              </a:tr>
            </a:tbl>
          </a:graphicData>
        </a:graphic>
      </p:graphicFrame>
    </p:spTree>
    <p:extLst>
      <p:ext uri="{BB962C8B-B14F-4D97-AF65-F5344CB8AC3E}">
        <p14:creationId xmlns:p14="http://schemas.microsoft.com/office/powerpoint/2010/main" val="577826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2020-2021 Data Summary </a:t>
            </a:r>
            <a:br>
              <a:rPr lang="en-US" dirty="0"/>
            </a:br>
            <a:r>
              <a:rPr lang="en-US" dirty="0" err="1"/>
              <a:t>Resumen</a:t>
            </a:r>
            <a:r>
              <a:rPr lang="en-US" dirty="0"/>
              <a:t> de </a:t>
            </a:r>
            <a:r>
              <a:rPr lang="en-US" dirty="0" err="1"/>
              <a:t>datos</a:t>
            </a:r>
            <a:r>
              <a:rPr lang="en-US" dirty="0"/>
              <a:t> 2020-2021
</a:t>
            </a:r>
          </a:p>
        </p:txBody>
      </p:sp>
      <p:sp>
        <p:nvSpPr>
          <p:cNvPr id="3" name="Content Placeholder 2"/>
          <p:cNvSpPr>
            <a:spLocks noGrp="1"/>
          </p:cNvSpPr>
          <p:nvPr>
            <p:ph idx="1"/>
          </p:nvPr>
        </p:nvSpPr>
        <p:spPr>
          <a:xfrm>
            <a:off x="454095" y="2327493"/>
            <a:ext cx="4997800" cy="3745503"/>
          </a:xfrm>
        </p:spPr>
        <p:txBody>
          <a:bodyPr>
            <a:normAutofit/>
          </a:bodyPr>
          <a:lstStyle/>
          <a:p>
            <a:r>
              <a:rPr lang="en-US" sz="2400" dirty="0"/>
              <a:t>Overall downward trend in migratory child counts</a:t>
            </a:r>
          </a:p>
          <a:p>
            <a:r>
              <a:rPr lang="en-US" sz="2400" dirty="0"/>
              <a:t>Decrease in PFS</a:t>
            </a:r>
          </a:p>
          <a:p>
            <a:r>
              <a:rPr lang="en-US" sz="2400" dirty="0"/>
              <a:t>Increase in OSY </a:t>
            </a:r>
          </a:p>
          <a:p>
            <a:r>
              <a:rPr lang="en-US" sz="2400" dirty="0"/>
              <a:t>Decrease in instructional services (with an increase in math instruction)</a:t>
            </a:r>
          </a:p>
          <a:p>
            <a:r>
              <a:rPr lang="en-US" sz="2400" dirty="0"/>
              <a:t>Achievement gaps relatively stable </a:t>
            </a:r>
          </a:p>
        </p:txBody>
      </p:sp>
      <p:sp>
        <p:nvSpPr>
          <p:cNvPr id="4" name="Content Placeholder 2">
            <a:extLst>
              <a:ext uri="{FF2B5EF4-FFF2-40B4-BE49-F238E27FC236}">
                <a16:creationId xmlns:a16="http://schemas.microsoft.com/office/drawing/2014/main" id="{70A78ED2-8180-424A-9A07-98C03936C4AC}"/>
              </a:ext>
            </a:extLst>
          </p:cNvPr>
          <p:cNvSpPr txBox="1">
            <a:spLocks/>
          </p:cNvSpPr>
          <p:nvPr/>
        </p:nvSpPr>
        <p:spPr>
          <a:xfrm>
            <a:off x="6219415" y="2479893"/>
            <a:ext cx="5641906" cy="374550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s-ES" sz="2400" dirty="0"/>
              <a:t>Tendencia general a la baja en el recuento de niños migratorios
Disminución de estudiantes PFS
Aumento de estudiantes solos 
Disminución en los servicios de instrucción (con un aumento en la instrucción de matemáticas)
</a:t>
            </a:r>
            <a:r>
              <a:rPr lang="es-ES" sz="2400"/>
              <a:t>Brechas Académicas relativamente estables</a:t>
            </a:r>
            <a:endParaRPr lang="en-US" sz="2400" dirty="0"/>
          </a:p>
        </p:txBody>
      </p:sp>
    </p:spTree>
    <p:extLst>
      <p:ext uri="{BB962C8B-B14F-4D97-AF65-F5344CB8AC3E}">
        <p14:creationId xmlns:p14="http://schemas.microsoft.com/office/powerpoint/2010/main" val="4040143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0708CAB95F5049AEB1E1C1B7A9C91B" ma:contentTypeVersion="13" ma:contentTypeDescription="Create a new document." ma:contentTypeScope="" ma:versionID="41b51a6f2534e2691df8c194dc1be217">
  <xsd:schema xmlns:xsd="http://www.w3.org/2001/XMLSchema" xmlns:xs="http://www.w3.org/2001/XMLSchema" xmlns:p="http://schemas.microsoft.com/office/2006/metadata/properties" xmlns:ns2="6d7deb92-dc44-4666-a78d-404b5e0de2e8" xmlns:ns3="f2f541b6-0dde-4ac1-b2d3-e55033e5489f" targetNamespace="http://schemas.microsoft.com/office/2006/metadata/properties" ma:root="true" ma:fieldsID="3c607070263a9bfa6a51472067302315" ns2:_="" ns3:_="">
    <xsd:import namespace="6d7deb92-dc44-4666-a78d-404b5e0de2e8"/>
    <xsd:import namespace="f2f541b6-0dde-4ac1-b2d3-e55033e5489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Locatio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7deb92-dc44-4666-a78d-404b5e0de2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f541b6-0dde-4ac1-b2d3-e55033e5489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5C83F3-07CE-4354-B975-5333A791CEDA}">
  <ds:schemaRefs>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2d7ce2ad-ae08-444e-8ed9-3f37c668d435"/>
    <ds:schemaRef ds:uri="http://schemas.microsoft.com/office/infopath/2007/PartnerControls"/>
    <ds:schemaRef ds:uri="110868cb-cf09-476b-b487-565d1f0c9a3d"/>
    <ds:schemaRef ds:uri="http://www.w3.org/XML/1998/namespace"/>
    <ds:schemaRef ds:uri="http://purl.org/dc/dcmitype/"/>
  </ds:schemaRefs>
</ds:datastoreItem>
</file>

<file path=customXml/itemProps2.xml><?xml version="1.0" encoding="utf-8"?>
<ds:datastoreItem xmlns:ds="http://schemas.openxmlformats.org/officeDocument/2006/customXml" ds:itemID="{019A64CB-3CC6-4574-AFEA-5522C315D6AC}"/>
</file>

<file path=customXml/itemProps3.xml><?xml version="1.0" encoding="utf-8"?>
<ds:datastoreItem xmlns:ds="http://schemas.openxmlformats.org/officeDocument/2006/customXml" ds:itemID="{6AC906C3-464E-4F89-B0EB-401A6FA424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TM10001115[[fn=Parcel]]</Template>
  <TotalTime>809</TotalTime>
  <Words>3055</Words>
  <Application>Microsoft Office PowerPoint</Application>
  <PresentationFormat>Widescreen</PresentationFormat>
  <Paragraphs>320</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ＭＳ Ｐゴシック</vt:lpstr>
      <vt:lpstr>ＭＳ Ｐゴシック</vt:lpstr>
      <vt:lpstr>Arial</vt:lpstr>
      <vt:lpstr>Calibri</vt:lpstr>
      <vt:lpstr>Gill Sans MT</vt:lpstr>
      <vt:lpstr>Segoe UI Web (West European)</vt:lpstr>
      <vt:lpstr>Times New Roman</vt:lpstr>
      <vt:lpstr>Trebuchet MS</vt:lpstr>
      <vt:lpstr>Wingdings</vt:lpstr>
      <vt:lpstr>Parcel</vt:lpstr>
      <vt:lpstr>REUNION DEL CONSEJO ESTATAL DE PADRES MIGRANTES DE FLORIDA (FMPAC)   PROGRAMA DE EDUCACION MIGRANTE EN FLORIDA– ACTUALIZACION ESTATAL </vt:lpstr>
      <vt:lpstr>Agenda</vt:lpstr>
      <vt:lpstr> Title I, Part C: | Titulo I, parte c: Child Count Trends Tendencias del conteo de niños </vt:lpstr>
      <vt:lpstr> Title I, Part C: Subpopulation Trends  Tendencias de la subpoblación  </vt:lpstr>
      <vt:lpstr> Title I, Part C: Service Trends  Tendencias de servicio  </vt:lpstr>
      <vt:lpstr> Title I, Part C 2020-2021 Assessment Data  Datos de evaluación 2020-2021  </vt:lpstr>
      <vt:lpstr> Title I, Part C 2020-2021 Assessment Data  Datos de evaluación 2020-2021   </vt:lpstr>
      <vt:lpstr> Title I, Part C 2020-21 End of Course (EOC) Data  Datos de examen fin de curso (EOC) 2020-21  </vt:lpstr>
      <vt:lpstr>2020-2021 Data Summary  Resumen de datos 2020-2021
</vt:lpstr>
      <vt:lpstr>Parent Feedback Comentarios de los padres</vt:lpstr>
      <vt:lpstr>Florida Migrant Interstate Program Contact</vt:lpstr>
      <vt:lpstr>Florida Migrant Education Program Office Contacts</vt:lpstr>
    </vt:vector>
  </TitlesOfParts>
  <Company>Florida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Migrant Parent Advisory Council Meeting  Florida Department of Education Update</dc:title>
  <dc:creator>Lewis, Paulina</dc:creator>
  <cp:lastModifiedBy>Miller, Henry</cp:lastModifiedBy>
  <cp:revision>17</cp:revision>
  <dcterms:created xsi:type="dcterms:W3CDTF">2022-03-11T16:50:54Z</dcterms:created>
  <dcterms:modified xsi:type="dcterms:W3CDTF">2022-03-24T13:25:58Z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0x010100300708CAB95F5049AEB1E1C1B7A9C91B</vt:lpwstr>
  </property>
</Properties>
</file>