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3"/>
  </p:sldMasterIdLst>
  <p:notesMasterIdLst>
    <p:notesMasterId r:id="rId22"/>
  </p:notesMasterIdLst>
  <p:handoutMasterIdLst>
    <p:handoutMasterId r:id="rId23"/>
  </p:handoutMasterIdLst>
  <p:sldIdLst>
    <p:sldId id="256" r:id="rId4"/>
    <p:sldId id="267" r:id="rId5"/>
    <p:sldId id="266" r:id="rId6"/>
    <p:sldId id="269" r:id="rId7"/>
    <p:sldId id="265" r:id="rId8"/>
    <p:sldId id="270" r:id="rId9"/>
    <p:sldId id="271" r:id="rId10"/>
    <p:sldId id="272" r:id="rId11"/>
    <p:sldId id="278" r:id="rId12"/>
    <p:sldId id="280" r:id="rId13"/>
    <p:sldId id="281" r:id="rId14"/>
    <p:sldId id="274" r:id="rId15"/>
    <p:sldId id="273" r:id="rId16"/>
    <p:sldId id="275" r:id="rId17"/>
    <p:sldId id="276" r:id="rId18"/>
    <p:sldId id="277" r:id="rId19"/>
    <p:sldId id="279" r:id="rId20"/>
    <p:sldId id="263"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13F5DA-B70B-4CD0-BC90-60FDDABD5855}" v="129" dt="2023-06-09T20:30:36.8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68" y="100"/>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335B325-AD15-1842-626A-8001345B98D6}"/>
              </a:ext>
            </a:extLst>
          </p:cNvPr>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a:p>
        </p:txBody>
      </p:sp>
      <p:sp>
        <p:nvSpPr>
          <p:cNvPr id="3" name="Date Placeholder 2">
            <a:extLst>
              <a:ext uri="{FF2B5EF4-FFF2-40B4-BE49-F238E27FC236}">
                <a16:creationId xmlns:a16="http://schemas.microsoft.com/office/drawing/2014/main" id="{FC765EF7-3AFB-39F5-1E54-706DB3563F0D}"/>
              </a:ext>
            </a:extLst>
          </p:cNvPr>
          <p:cNvSpPr>
            <a:spLocks noGrp="1"/>
          </p:cNvSpPr>
          <p:nvPr>
            <p:ph type="dt" sz="quarter" idx="1"/>
          </p:nvPr>
        </p:nvSpPr>
        <p:spPr>
          <a:xfrm>
            <a:off x="3970939" y="0"/>
            <a:ext cx="3037840" cy="466435"/>
          </a:xfrm>
          <a:prstGeom prst="rect">
            <a:avLst/>
          </a:prstGeom>
        </p:spPr>
        <p:txBody>
          <a:bodyPr vert="horz" lIns="93175" tIns="46587" rIns="93175" bIns="46587" rtlCol="0"/>
          <a:lstStyle>
            <a:lvl1pPr algn="r">
              <a:defRPr sz="1200"/>
            </a:lvl1pPr>
          </a:lstStyle>
          <a:p>
            <a:fld id="{066A9934-C81F-43BC-95AF-EB4DFDB4BA46}" type="datetimeFigureOut">
              <a:rPr lang="en-US" smtClean="0"/>
              <a:t>6/9/2023</a:t>
            </a:fld>
            <a:endParaRPr lang="en-US"/>
          </a:p>
        </p:txBody>
      </p:sp>
      <p:sp>
        <p:nvSpPr>
          <p:cNvPr id="4" name="Footer Placeholder 3">
            <a:extLst>
              <a:ext uri="{FF2B5EF4-FFF2-40B4-BE49-F238E27FC236}">
                <a16:creationId xmlns:a16="http://schemas.microsoft.com/office/drawing/2014/main" id="{50BFE9E8-5DDC-ECFC-EE59-A3B167398DB6}"/>
              </a:ext>
            </a:extLst>
          </p:cNvPr>
          <p:cNvSpPr>
            <a:spLocks noGrp="1"/>
          </p:cNvSpPr>
          <p:nvPr>
            <p:ph type="ftr" sz="quarter" idx="2"/>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2E042A-43AC-F081-942B-0535BF2621C5}"/>
              </a:ext>
            </a:extLst>
          </p:cNvPr>
          <p:cNvSpPr>
            <a:spLocks noGrp="1"/>
          </p:cNvSpPr>
          <p:nvPr>
            <p:ph type="sldNum" sz="quarter" idx="3"/>
          </p:nvPr>
        </p:nvSpPr>
        <p:spPr>
          <a:xfrm>
            <a:off x="3970939" y="8829968"/>
            <a:ext cx="3037840" cy="466434"/>
          </a:xfrm>
          <a:prstGeom prst="rect">
            <a:avLst/>
          </a:prstGeom>
        </p:spPr>
        <p:txBody>
          <a:bodyPr vert="horz" lIns="93175" tIns="46587" rIns="93175" bIns="46587" rtlCol="0" anchor="b"/>
          <a:lstStyle>
            <a:lvl1pPr algn="r">
              <a:defRPr sz="1200"/>
            </a:lvl1pPr>
          </a:lstStyle>
          <a:p>
            <a:fld id="{FF84BA5F-5090-48B2-925C-F01D25D11802}" type="slidenum">
              <a:rPr lang="en-US" smtClean="0"/>
              <a:t>‹#›</a:t>
            </a:fld>
            <a:endParaRPr lang="en-US"/>
          </a:p>
        </p:txBody>
      </p:sp>
    </p:spTree>
    <p:extLst>
      <p:ext uri="{BB962C8B-B14F-4D97-AF65-F5344CB8AC3E}">
        <p14:creationId xmlns:p14="http://schemas.microsoft.com/office/powerpoint/2010/main" val="2437605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970939" y="0"/>
            <a:ext cx="3037840" cy="466435"/>
          </a:xfrm>
          <a:prstGeom prst="rect">
            <a:avLst/>
          </a:prstGeom>
        </p:spPr>
        <p:txBody>
          <a:bodyPr vert="horz" lIns="93175" tIns="46587" rIns="93175" bIns="46587" rtlCol="0"/>
          <a:lstStyle>
            <a:lvl1pPr algn="r">
              <a:defRPr sz="1200"/>
            </a:lvl1pPr>
          </a:lstStyle>
          <a:p>
            <a:fld id="{F882673E-E213-45F1-8206-3CAA39AA2BE8}" type="datetimeFigureOut">
              <a:rPr lang="en-US" smtClean="0"/>
              <a:t>6/9/2023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701040" y="4473892"/>
            <a:ext cx="5608320" cy="3660457"/>
          </a:xfrm>
          <a:prstGeom prst="rect">
            <a:avLst/>
          </a:prstGeom>
        </p:spPr>
        <p:txBody>
          <a:bodyPr vert="horz" lIns="93175" tIns="46587" rIns="93175" bIns="4658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75" tIns="46587" rIns="93175" bIns="46587" rtlCol="0" anchor="b"/>
          <a:lstStyle>
            <a:lvl1pPr algn="r">
              <a:defRPr sz="1200"/>
            </a:lvl1pPr>
          </a:lstStyle>
          <a:p>
            <a:fld id="{A3475444-40F1-472D-B68E-63EF60F2885E}" type="slidenum">
              <a:rPr lang="en-US" smtClean="0"/>
              <a:t>‹#›</a:t>
            </a:fld>
            <a:endParaRPr lang="en-US"/>
          </a:p>
        </p:txBody>
      </p:sp>
    </p:spTree>
    <p:extLst>
      <p:ext uri="{BB962C8B-B14F-4D97-AF65-F5344CB8AC3E}">
        <p14:creationId xmlns:p14="http://schemas.microsoft.com/office/powerpoint/2010/main" val="1409144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verywellfamily.com/learning-multiplication-rote-learning-or-memorization-620911"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475444-40F1-472D-B68E-63EF60F2885E}" type="slidenum">
              <a:rPr lang="en-US" smtClean="0"/>
              <a:t>1</a:t>
            </a:fld>
            <a:endParaRPr lang="en-US"/>
          </a:p>
        </p:txBody>
      </p:sp>
    </p:spTree>
    <p:extLst>
      <p:ext uri="{BB962C8B-B14F-4D97-AF65-F5344CB8AC3E}">
        <p14:creationId xmlns:p14="http://schemas.microsoft.com/office/powerpoint/2010/main" val="24887511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475444-40F1-472D-B68E-63EF60F2885E}" type="slidenum">
              <a:rPr lang="en-US" smtClean="0"/>
              <a:t>10</a:t>
            </a:fld>
            <a:endParaRPr lang="en-US"/>
          </a:p>
        </p:txBody>
      </p:sp>
    </p:spTree>
    <p:extLst>
      <p:ext uri="{BB962C8B-B14F-4D97-AF65-F5344CB8AC3E}">
        <p14:creationId xmlns:p14="http://schemas.microsoft.com/office/powerpoint/2010/main" val="2666553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Hands-on activities for parents to interact with for use at home with students.</a:t>
            </a:r>
          </a:p>
        </p:txBody>
      </p:sp>
      <p:sp>
        <p:nvSpPr>
          <p:cNvPr id="4" name="Slide Number Placeholder 3"/>
          <p:cNvSpPr>
            <a:spLocks noGrp="1"/>
          </p:cNvSpPr>
          <p:nvPr>
            <p:ph type="sldNum" sz="quarter" idx="5"/>
          </p:nvPr>
        </p:nvSpPr>
        <p:spPr/>
        <p:txBody>
          <a:bodyPr/>
          <a:lstStyle/>
          <a:p>
            <a:fld id="{A3475444-40F1-472D-B68E-63EF60F2885E}" type="slidenum">
              <a:rPr lang="en-US" smtClean="0"/>
              <a:t>11</a:t>
            </a:fld>
            <a:endParaRPr lang="en-US"/>
          </a:p>
        </p:txBody>
      </p:sp>
    </p:spTree>
    <p:extLst>
      <p:ext uri="{BB962C8B-B14F-4D97-AF65-F5344CB8AC3E}">
        <p14:creationId xmlns:p14="http://schemas.microsoft.com/office/powerpoint/2010/main" val="7764316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475444-40F1-472D-B68E-63EF60F2885E}" type="slidenum">
              <a:rPr lang="en-US" smtClean="0"/>
              <a:t>12</a:t>
            </a:fld>
            <a:endParaRPr lang="en-US"/>
          </a:p>
        </p:txBody>
      </p:sp>
    </p:spTree>
    <p:extLst>
      <p:ext uri="{BB962C8B-B14F-4D97-AF65-F5344CB8AC3E}">
        <p14:creationId xmlns:p14="http://schemas.microsoft.com/office/powerpoint/2010/main" val="36343472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475444-40F1-472D-B68E-63EF60F2885E}" type="slidenum">
              <a:rPr lang="en-US" smtClean="0"/>
              <a:t>13</a:t>
            </a:fld>
            <a:endParaRPr lang="en-US"/>
          </a:p>
        </p:txBody>
      </p:sp>
    </p:spTree>
    <p:extLst>
      <p:ext uri="{BB962C8B-B14F-4D97-AF65-F5344CB8AC3E}">
        <p14:creationId xmlns:p14="http://schemas.microsoft.com/office/powerpoint/2010/main" val="31258065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475444-40F1-472D-B68E-63EF60F2885E}" type="slidenum">
              <a:rPr lang="en-US" smtClean="0"/>
              <a:t>14</a:t>
            </a:fld>
            <a:endParaRPr lang="en-US"/>
          </a:p>
        </p:txBody>
      </p:sp>
    </p:spTree>
    <p:extLst>
      <p:ext uri="{BB962C8B-B14F-4D97-AF65-F5344CB8AC3E}">
        <p14:creationId xmlns:p14="http://schemas.microsoft.com/office/powerpoint/2010/main" val="9012860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475444-40F1-472D-B68E-63EF60F2885E}" type="slidenum">
              <a:rPr lang="en-US" smtClean="0"/>
              <a:t>15</a:t>
            </a:fld>
            <a:endParaRPr lang="en-US"/>
          </a:p>
        </p:txBody>
      </p:sp>
    </p:spTree>
    <p:extLst>
      <p:ext uri="{BB962C8B-B14F-4D97-AF65-F5344CB8AC3E}">
        <p14:creationId xmlns:p14="http://schemas.microsoft.com/office/powerpoint/2010/main" val="6875717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475444-40F1-472D-B68E-63EF60F2885E}" type="slidenum">
              <a:rPr lang="en-US" smtClean="0"/>
              <a:t>16</a:t>
            </a:fld>
            <a:endParaRPr lang="en-US"/>
          </a:p>
        </p:txBody>
      </p:sp>
    </p:spTree>
    <p:extLst>
      <p:ext uri="{BB962C8B-B14F-4D97-AF65-F5344CB8AC3E}">
        <p14:creationId xmlns:p14="http://schemas.microsoft.com/office/powerpoint/2010/main" val="13662761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Students must make math a daily practice, so everyday, work on some skill to enhance their basic math understanding. Practice doesn’t make perfect, but </a:t>
            </a:r>
            <a:r>
              <a:rPr lang="en-US" b="1"/>
              <a:t>PRACTICE MAKES PERMANENT</a:t>
            </a:r>
            <a:r>
              <a:rPr lang="en-US"/>
              <a:t>!!!</a:t>
            </a:r>
          </a:p>
        </p:txBody>
      </p:sp>
      <p:sp>
        <p:nvSpPr>
          <p:cNvPr id="4" name="Slide Number Placeholder 3"/>
          <p:cNvSpPr>
            <a:spLocks noGrp="1"/>
          </p:cNvSpPr>
          <p:nvPr>
            <p:ph type="sldNum" sz="quarter" idx="5"/>
          </p:nvPr>
        </p:nvSpPr>
        <p:spPr/>
        <p:txBody>
          <a:bodyPr/>
          <a:lstStyle/>
          <a:p>
            <a:fld id="{A3475444-40F1-472D-B68E-63EF60F2885E}" type="slidenum">
              <a:rPr lang="en-US" smtClean="0"/>
              <a:t>17</a:t>
            </a:fld>
            <a:endParaRPr lang="en-US"/>
          </a:p>
        </p:txBody>
      </p:sp>
    </p:spTree>
    <p:extLst>
      <p:ext uri="{BB962C8B-B14F-4D97-AF65-F5344CB8AC3E}">
        <p14:creationId xmlns:p14="http://schemas.microsoft.com/office/powerpoint/2010/main" val="25029637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475444-40F1-472D-B68E-63EF60F2885E}" type="slidenum">
              <a:rPr lang="en-US" smtClean="0"/>
              <a:t>18</a:t>
            </a:fld>
            <a:endParaRPr lang="en-US"/>
          </a:p>
        </p:txBody>
      </p:sp>
    </p:spTree>
    <p:extLst>
      <p:ext uri="{BB962C8B-B14F-4D97-AF65-F5344CB8AC3E}">
        <p14:creationId xmlns:p14="http://schemas.microsoft.com/office/powerpoint/2010/main" val="3927494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475444-40F1-472D-B68E-63EF60F2885E}" type="slidenum">
              <a:rPr lang="en-US" smtClean="0"/>
              <a:t>2</a:t>
            </a:fld>
            <a:endParaRPr lang="en-US"/>
          </a:p>
        </p:txBody>
      </p:sp>
    </p:spTree>
    <p:extLst>
      <p:ext uri="{BB962C8B-B14F-4D97-AF65-F5344CB8AC3E}">
        <p14:creationId xmlns:p14="http://schemas.microsoft.com/office/powerpoint/2010/main" val="2019282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475444-40F1-472D-B68E-63EF60F2885E}" type="slidenum">
              <a:rPr lang="en-US" smtClean="0"/>
              <a:t>3</a:t>
            </a:fld>
            <a:endParaRPr lang="en-US"/>
          </a:p>
        </p:txBody>
      </p:sp>
    </p:spTree>
    <p:extLst>
      <p:ext uri="{BB962C8B-B14F-4D97-AF65-F5344CB8AC3E}">
        <p14:creationId xmlns:p14="http://schemas.microsoft.com/office/powerpoint/2010/main" val="1038974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475444-40F1-472D-B68E-63EF60F2885E}" type="slidenum">
              <a:rPr lang="en-US" smtClean="0"/>
              <a:t>4</a:t>
            </a:fld>
            <a:endParaRPr lang="en-US"/>
          </a:p>
        </p:txBody>
      </p:sp>
    </p:spTree>
    <p:extLst>
      <p:ext uri="{BB962C8B-B14F-4D97-AF65-F5344CB8AC3E}">
        <p14:creationId xmlns:p14="http://schemas.microsoft.com/office/powerpoint/2010/main" val="2802612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US" b="0" i="0">
                <a:solidFill>
                  <a:srgbClr val="212121"/>
                </a:solidFill>
                <a:effectLst/>
                <a:latin typeface="Merriweather" panose="00000500000000000000" pitchFamily="2" charset="0"/>
              </a:rPr>
              <a:t>At the end of a long day, when you’re thinking about getting dinner ready and getting everybody off to various appointments and lessons, creating mathematical moments is probably the farthest thing from your mind.</a:t>
            </a:r>
          </a:p>
          <a:p>
            <a:pPr algn="l" fontAlgn="base"/>
            <a:r>
              <a:rPr lang="en-US" b="0" i="0">
                <a:solidFill>
                  <a:srgbClr val="212121"/>
                </a:solidFill>
                <a:effectLst/>
                <a:latin typeface="Merriweather" panose="00000500000000000000" pitchFamily="2" charset="0"/>
              </a:rPr>
              <a:t>However, having your child help you in the kitchen not only offers the benefit of an extra pair of hands but also involves math. From measuring and sequencing to estimation and ​</a:t>
            </a:r>
            <a:r>
              <a:rPr lang="en-US" b="0" i="0" u="sng">
                <a:solidFill>
                  <a:srgbClr val="1A55AD"/>
                </a:solidFill>
                <a:effectLst/>
                <a:latin typeface="Merriweather" panose="00000500000000000000" pitchFamily="2" charset="0"/>
                <a:hlinkClick r:id="rId3"/>
              </a:rPr>
              <a:t>multiplication</a:t>
            </a:r>
            <a:r>
              <a:rPr lang="en-US" b="0" i="0">
                <a:solidFill>
                  <a:srgbClr val="212121"/>
                </a:solidFill>
                <a:effectLst/>
                <a:latin typeface="Merriweather" panose="00000500000000000000" pitchFamily="2" charset="0"/>
              </a:rPr>
              <a:t>, the kitchen is a real-life school for kids of all ages. The store also provides wonderful opportunities to practice estimating cost, creating and sticking to a budget, and using the scale to weigh produce.</a:t>
            </a:r>
          </a:p>
          <a:p>
            <a:endParaRPr lang="en-US"/>
          </a:p>
        </p:txBody>
      </p:sp>
      <p:sp>
        <p:nvSpPr>
          <p:cNvPr id="4" name="Slide Number Placeholder 3"/>
          <p:cNvSpPr>
            <a:spLocks noGrp="1"/>
          </p:cNvSpPr>
          <p:nvPr>
            <p:ph type="sldNum" sz="quarter" idx="5"/>
          </p:nvPr>
        </p:nvSpPr>
        <p:spPr/>
        <p:txBody>
          <a:bodyPr/>
          <a:lstStyle/>
          <a:p>
            <a:fld id="{A3475444-40F1-472D-B68E-63EF60F2885E}" type="slidenum">
              <a:rPr lang="en-US" smtClean="0"/>
              <a:t>5</a:t>
            </a:fld>
            <a:endParaRPr lang="en-US"/>
          </a:p>
        </p:txBody>
      </p:sp>
    </p:spTree>
    <p:extLst>
      <p:ext uri="{BB962C8B-B14F-4D97-AF65-F5344CB8AC3E}">
        <p14:creationId xmlns:p14="http://schemas.microsoft.com/office/powerpoint/2010/main" val="6028189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US" b="0" i="0">
                <a:solidFill>
                  <a:srgbClr val="212121"/>
                </a:solidFill>
                <a:effectLst/>
                <a:latin typeface="Merriweather" panose="00000500000000000000" pitchFamily="2" charset="0"/>
              </a:rPr>
              <a:t>While road trips and other types of travel are a wonderful way to get away from the pressures and responsibilities of real life, they also provide some really interesting opportunities to practice math.  </a:t>
            </a:r>
          </a:p>
          <a:p>
            <a:pPr algn="l" fontAlgn="base"/>
            <a:r>
              <a:rPr lang="en-US" b="0" i="0">
                <a:solidFill>
                  <a:srgbClr val="212121"/>
                </a:solidFill>
                <a:effectLst/>
                <a:latin typeface="Merriweather" panose="00000500000000000000" pitchFamily="2" charset="0"/>
              </a:rPr>
              <a:t>A game called license plate math requires participants to pretend to be spies breaking codes to turn letters into numbers. That’s only one of many ways to drive home math while you’re driving away from home. Other ideas include teaching them about budgeting meal money, calculating the cost of gas, and figuring out distances on maps.</a:t>
            </a:r>
          </a:p>
          <a:p>
            <a:endParaRPr lang="en-US"/>
          </a:p>
        </p:txBody>
      </p:sp>
      <p:sp>
        <p:nvSpPr>
          <p:cNvPr id="4" name="Slide Number Placeholder 3"/>
          <p:cNvSpPr>
            <a:spLocks noGrp="1"/>
          </p:cNvSpPr>
          <p:nvPr>
            <p:ph type="sldNum" sz="quarter" idx="5"/>
          </p:nvPr>
        </p:nvSpPr>
        <p:spPr/>
        <p:txBody>
          <a:bodyPr/>
          <a:lstStyle/>
          <a:p>
            <a:fld id="{A3475444-40F1-472D-B68E-63EF60F2885E}" type="slidenum">
              <a:rPr lang="en-US" smtClean="0"/>
              <a:t>6</a:t>
            </a:fld>
            <a:endParaRPr lang="en-US"/>
          </a:p>
        </p:txBody>
      </p:sp>
    </p:spTree>
    <p:extLst>
      <p:ext uri="{BB962C8B-B14F-4D97-AF65-F5344CB8AC3E}">
        <p14:creationId xmlns:p14="http://schemas.microsoft.com/office/powerpoint/2010/main" val="2150367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Using an analog and digital clock, you could help your child learn to tell time on a daily basis. </a:t>
            </a:r>
          </a:p>
        </p:txBody>
      </p:sp>
      <p:sp>
        <p:nvSpPr>
          <p:cNvPr id="4" name="Slide Number Placeholder 3"/>
          <p:cNvSpPr>
            <a:spLocks noGrp="1"/>
          </p:cNvSpPr>
          <p:nvPr>
            <p:ph type="sldNum" sz="quarter" idx="5"/>
          </p:nvPr>
        </p:nvSpPr>
        <p:spPr/>
        <p:txBody>
          <a:bodyPr/>
          <a:lstStyle/>
          <a:p>
            <a:fld id="{A3475444-40F1-472D-B68E-63EF60F2885E}" type="slidenum">
              <a:rPr lang="en-US" smtClean="0"/>
              <a:t>7</a:t>
            </a:fld>
            <a:endParaRPr lang="en-US"/>
          </a:p>
        </p:txBody>
      </p:sp>
    </p:spTree>
    <p:extLst>
      <p:ext uri="{BB962C8B-B14F-4D97-AF65-F5344CB8AC3E}">
        <p14:creationId xmlns:p14="http://schemas.microsoft.com/office/powerpoint/2010/main" val="1585044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As you prepare to pay your bills, have your child calculate the total of your bills. This helps with addition as students practice regrouping. Also, you could provide them with two bills and ask them to calculate how much more one bill is compared to the other bill.(This will assist with subtraction and regrouping)</a:t>
            </a:r>
          </a:p>
        </p:txBody>
      </p:sp>
      <p:sp>
        <p:nvSpPr>
          <p:cNvPr id="4" name="Slide Number Placeholder 3"/>
          <p:cNvSpPr>
            <a:spLocks noGrp="1"/>
          </p:cNvSpPr>
          <p:nvPr>
            <p:ph type="sldNum" sz="quarter" idx="5"/>
          </p:nvPr>
        </p:nvSpPr>
        <p:spPr/>
        <p:txBody>
          <a:bodyPr/>
          <a:lstStyle/>
          <a:p>
            <a:fld id="{A3475444-40F1-472D-B68E-63EF60F2885E}" type="slidenum">
              <a:rPr lang="en-US" smtClean="0"/>
              <a:t>8</a:t>
            </a:fld>
            <a:endParaRPr lang="en-US"/>
          </a:p>
        </p:txBody>
      </p:sp>
    </p:spTree>
    <p:extLst>
      <p:ext uri="{BB962C8B-B14F-4D97-AF65-F5344CB8AC3E}">
        <p14:creationId xmlns:p14="http://schemas.microsoft.com/office/powerpoint/2010/main" val="28535428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36" indent="-232936">
              <a:buAutoNum type="arabicPeriod"/>
            </a:pPr>
            <a:r>
              <a:rPr lang="en-US"/>
              <a:t>Using flashcards, dice, playing cards, and lego blocks will help build basic math understanding.</a:t>
            </a:r>
          </a:p>
          <a:p>
            <a:pPr marL="232936" indent="-232936">
              <a:buAutoNum type="arabicPeriod"/>
            </a:pPr>
            <a:r>
              <a:rPr lang="en-US"/>
              <a:t>Have your child draw a picture to represent the math concept they are working on.</a:t>
            </a:r>
          </a:p>
          <a:p>
            <a:endParaRPr lang="en-US"/>
          </a:p>
        </p:txBody>
      </p:sp>
      <p:sp>
        <p:nvSpPr>
          <p:cNvPr id="4" name="Slide Number Placeholder 3"/>
          <p:cNvSpPr>
            <a:spLocks noGrp="1"/>
          </p:cNvSpPr>
          <p:nvPr>
            <p:ph type="sldNum" sz="quarter" idx="5"/>
          </p:nvPr>
        </p:nvSpPr>
        <p:spPr/>
        <p:txBody>
          <a:bodyPr/>
          <a:lstStyle/>
          <a:p>
            <a:fld id="{A3475444-40F1-472D-B68E-63EF60F2885E}" type="slidenum">
              <a:rPr lang="en-US" smtClean="0"/>
              <a:t>9</a:t>
            </a:fld>
            <a:endParaRPr lang="en-US"/>
          </a:p>
        </p:txBody>
      </p:sp>
    </p:spTree>
    <p:extLst>
      <p:ext uri="{BB962C8B-B14F-4D97-AF65-F5344CB8AC3E}">
        <p14:creationId xmlns:p14="http://schemas.microsoft.com/office/powerpoint/2010/main" val="25286681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8000" spc="-50" baseline="0">
                <a:solidFill>
                  <a:srgbClr val="002060"/>
                </a:solidFill>
                <a:latin typeface="Times New Roman" panose="02020603050405020304" pitchFamily="18" charset="0"/>
                <a:cs typeface="Times New Roman" panose="02020603050405020304" pitchFamily="18" charset="0"/>
              </a:defRPr>
            </a:lvl1pPr>
          </a:lstStyle>
          <a:p>
            <a:r>
              <a:rPr lang="en-US"/>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ctr">
              <a:buNone/>
              <a:defRPr sz="2400" cap="all" spc="200" baseline="0">
                <a:solidFill>
                  <a:srgbClr val="002060"/>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5" name="Footer Placeholder 4"/>
          <p:cNvSpPr>
            <a:spLocks noGrp="1"/>
          </p:cNvSpPr>
          <p:nvPr>
            <p:ph type="ftr" sz="quarter" idx="11"/>
          </p:nvPr>
        </p:nvSpPr>
        <p:spPr/>
        <p:txBody>
          <a:bodyPr/>
          <a:lstStyle>
            <a:lvl1pPr>
              <a:defRPr sz="1000" i="1">
                <a:latin typeface="Times New Roman" panose="02020603050405020304" pitchFamily="18" charset="0"/>
                <a:cs typeface="Times New Roman" panose="02020603050405020304" pitchFamily="18" charset="0"/>
              </a:defRPr>
            </a:lvl1pPr>
          </a:lstStyle>
          <a:p>
            <a:r>
              <a:rPr lang="en-US"/>
              <a:t>Advancing School and Communities for Student Success</a:t>
            </a:r>
          </a:p>
        </p:txBody>
      </p:sp>
      <p:sp>
        <p:nvSpPr>
          <p:cNvPr id="6" name="Slide Number Placeholder 5"/>
          <p:cNvSpPr>
            <a:spLocks noGrp="1"/>
          </p:cNvSpPr>
          <p:nvPr>
            <p:ph type="sldNum" sz="quarter" idx="12"/>
          </p:nvPr>
        </p:nvSpPr>
        <p:spPr/>
        <p:txBody>
          <a:bodyPr/>
          <a:lstStyle/>
          <a:p>
            <a:fld id="{0E076EE1-0815-4E96-9C74-8F8CAB1BCA5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542" y="358923"/>
            <a:ext cx="2194560" cy="1645920"/>
          </a:xfrm>
          <a:prstGeom prst="rect">
            <a:avLst/>
          </a:prstGeom>
        </p:spPr>
      </p:pic>
      <p:pic>
        <p:nvPicPr>
          <p:cNvPr id="12" name="Picture 11" descr="Shape, circle&#10;&#10;Description automatically generated">
            <a:extLst>
              <a:ext uri="{FF2B5EF4-FFF2-40B4-BE49-F238E27FC236}">
                <a16:creationId xmlns:a16="http://schemas.microsoft.com/office/drawing/2014/main" id="{0E60FABA-A960-3446-BE3F-9E654200804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72403" y="5598620"/>
            <a:ext cx="640080" cy="640080"/>
          </a:xfrm>
          <a:prstGeom prst="rect">
            <a:avLst/>
          </a:prstGeom>
        </p:spPr>
      </p:pic>
    </p:spTree>
    <p:extLst>
      <p:ext uri="{BB962C8B-B14F-4D97-AF65-F5344CB8AC3E}">
        <p14:creationId xmlns:p14="http://schemas.microsoft.com/office/powerpoint/2010/main" val="3394652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sz="1000" i="1">
                <a:latin typeface="Times New Roman" panose="02020603050405020304" pitchFamily="18" charset="0"/>
                <a:cs typeface="Times New Roman" panose="02020603050405020304" pitchFamily="18" charset="0"/>
              </a:defRPr>
            </a:lvl1pPr>
          </a:lstStyle>
          <a:p>
            <a:r>
              <a:rPr lang="en-US"/>
              <a:t>Advancing School and Communities for Student Success</a:t>
            </a:r>
          </a:p>
        </p:txBody>
      </p:sp>
      <p:sp>
        <p:nvSpPr>
          <p:cNvPr id="6" name="Slide Number Placeholder 5"/>
          <p:cNvSpPr>
            <a:spLocks noGrp="1"/>
          </p:cNvSpPr>
          <p:nvPr>
            <p:ph type="sldNum" sz="quarter" idx="12"/>
          </p:nvPr>
        </p:nvSpPr>
        <p:spPr/>
        <p:txBody>
          <a:bodyPr/>
          <a:lstStyle/>
          <a:p>
            <a:fld id="{0E076EE1-0815-4E96-9C74-8F8CAB1BCA50}" type="slidenum">
              <a:rPr lang="en-US" smtClean="0"/>
              <a:t>‹#›</a:t>
            </a:fld>
            <a:endParaRPr lang="en-US"/>
          </a:p>
        </p:txBody>
      </p:sp>
    </p:spTree>
    <p:extLst>
      <p:ext uri="{BB962C8B-B14F-4D97-AF65-F5344CB8AC3E}">
        <p14:creationId xmlns:p14="http://schemas.microsoft.com/office/powerpoint/2010/main" val="3283777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latin typeface="Times New Roman" panose="02020603050405020304" pitchFamily="18" charset="0"/>
                <a:cs typeface="Times New Roman" panose="02020603050405020304" pitchFamily="18" charset="0"/>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lvl1pPr>
              <a:defRPr sz="1000" i="1">
                <a:latin typeface="Times New Roman" panose="02020603050405020304" pitchFamily="18" charset="0"/>
                <a:cs typeface="Times New Roman" panose="02020603050405020304" pitchFamily="18" charset="0"/>
              </a:defRPr>
            </a:lvl1pPr>
          </a:lstStyle>
          <a:p>
            <a:r>
              <a:rPr lang="en-US"/>
              <a:t>Advancing School and Communities for Student Success</a:t>
            </a:r>
          </a:p>
        </p:txBody>
      </p:sp>
      <p:sp>
        <p:nvSpPr>
          <p:cNvPr id="6" name="Slide Number Placeholder 5"/>
          <p:cNvSpPr>
            <a:spLocks noGrp="1"/>
          </p:cNvSpPr>
          <p:nvPr>
            <p:ph type="sldNum" sz="quarter" idx="12"/>
          </p:nvPr>
        </p:nvSpPr>
        <p:spPr/>
        <p:txBody>
          <a:bodyPr/>
          <a:lstStyle/>
          <a:p>
            <a:fld id="{0E076EE1-0815-4E96-9C74-8F8CAB1BCA5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9075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sz="half" idx="1"/>
          </p:nvPr>
        </p:nvSpPr>
        <p:spPr>
          <a:xfrm>
            <a:off x="1097279" y="1845734"/>
            <a:ext cx="4937760" cy="402336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sz="1000" i="1">
                <a:latin typeface="Times New Roman" panose="02020603050405020304" pitchFamily="18" charset="0"/>
                <a:cs typeface="Times New Roman" panose="02020603050405020304" pitchFamily="18" charset="0"/>
              </a:defRPr>
            </a:lvl1pPr>
          </a:lstStyle>
          <a:p>
            <a:r>
              <a:rPr lang="en-US"/>
              <a:t>Advancing School and Communities for Student Success</a:t>
            </a:r>
          </a:p>
        </p:txBody>
      </p:sp>
      <p:sp>
        <p:nvSpPr>
          <p:cNvPr id="7" name="Slide Number Placeholder 6"/>
          <p:cNvSpPr>
            <a:spLocks noGrp="1"/>
          </p:cNvSpPr>
          <p:nvPr>
            <p:ph type="sldNum" sz="quarter" idx="12"/>
          </p:nvPr>
        </p:nvSpPr>
        <p:spPr/>
        <p:txBody>
          <a:bodyPr/>
          <a:lstStyle/>
          <a:p>
            <a:fld id="{0E076EE1-0815-4E96-9C74-8F8CAB1BCA50}" type="slidenum">
              <a:rPr lang="en-US" smtClean="0"/>
              <a:t>‹#›</a:t>
            </a:fld>
            <a:endParaRPr lang="en-US"/>
          </a:p>
        </p:txBody>
      </p:sp>
    </p:spTree>
    <p:extLst>
      <p:ext uri="{BB962C8B-B14F-4D97-AF65-F5344CB8AC3E}">
        <p14:creationId xmlns:p14="http://schemas.microsoft.com/office/powerpoint/2010/main" val="3300009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lvl1pPr>
              <a:defRPr>
                <a:latin typeface="Times New Roman" panose="02020603050405020304" pitchFamily="18" charset="0"/>
                <a:cs typeface="Times New Roman" panose="02020603050405020304" pitchFamily="18" charset="0"/>
              </a:defRPr>
            </a:lvl1p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sz="1000" i="1">
                <a:latin typeface="Times New Roman" panose="02020603050405020304" pitchFamily="18" charset="0"/>
                <a:cs typeface="Times New Roman" panose="02020603050405020304" pitchFamily="18" charset="0"/>
              </a:defRPr>
            </a:lvl1pPr>
          </a:lstStyle>
          <a:p>
            <a:r>
              <a:rPr lang="en-US"/>
              <a:t>Advancing School and Communities for Student Success</a:t>
            </a:r>
          </a:p>
        </p:txBody>
      </p:sp>
      <p:sp>
        <p:nvSpPr>
          <p:cNvPr id="9" name="Slide Number Placeholder 8"/>
          <p:cNvSpPr>
            <a:spLocks noGrp="1"/>
          </p:cNvSpPr>
          <p:nvPr>
            <p:ph type="sldNum" sz="quarter" idx="12"/>
          </p:nvPr>
        </p:nvSpPr>
        <p:spPr/>
        <p:txBody>
          <a:bodyPr/>
          <a:lstStyle/>
          <a:p>
            <a:fld id="{0E076EE1-0815-4E96-9C74-8F8CAB1BCA50}" type="slidenum">
              <a:rPr lang="en-US" smtClean="0"/>
              <a:t>‹#›</a:t>
            </a:fld>
            <a:endParaRPr lang="en-US"/>
          </a:p>
        </p:txBody>
      </p:sp>
    </p:spTree>
    <p:extLst>
      <p:ext uri="{BB962C8B-B14F-4D97-AF65-F5344CB8AC3E}">
        <p14:creationId xmlns:p14="http://schemas.microsoft.com/office/powerpoint/2010/main" val="1965750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9903229" cy="1450757"/>
          </a:xfrm>
        </p:spPr>
        <p:txBody>
          <a:bodyPr/>
          <a:lstStyle>
            <a:lvl1pPr>
              <a:defRPr>
                <a:latin typeface="Times New Roman" panose="02020603050405020304" pitchFamily="18" charset="0"/>
                <a:cs typeface="Times New Roman" panose="02020603050405020304" pitchFamily="18" charset="0"/>
              </a:defRPr>
            </a:lvl1pPr>
          </a:lstStyle>
          <a:p>
            <a:r>
              <a:rPr lang="en-US"/>
              <a:t>Click to edit Master title style</a:t>
            </a:r>
          </a:p>
        </p:txBody>
      </p:sp>
      <p:sp>
        <p:nvSpPr>
          <p:cNvPr id="4" name="Footer Placeholder 3"/>
          <p:cNvSpPr>
            <a:spLocks noGrp="1"/>
          </p:cNvSpPr>
          <p:nvPr>
            <p:ph type="ftr" sz="quarter" idx="11"/>
          </p:nvPr>
        </p:nvSpPr>
        <p:spPr/>
        <p:txBody>
          <a:bodyPr/>
          <a:lstStyle>
            <a:lvl1pPr>
              <a:defRPr sz="1000" i="1">
                <a:latin typeface="Times New Roman" panose="02020603050405020304" pitchFamily="18" charset="0"/>
                <a:cs typeface="Times New Roman" panose="02020603050405020304" pitchFamily="18" charset="0"/>
              </a:defRPr>
            </a:lvl1pPr>
          </a:lstStyle>
          <a:p>
            <a:r>
              <a:rPr lang="en-US"/>
              <a:t>Advancing School and Communities for Student Success</a:t>
            </a:r>
          </a:p>
        </p:txBody>
      </p:sp>
      <p:sp>
        <p:nvSpPr>
          <p:cNvPr id="5" name="Slide Number Placeholder 4"/>
          <p:cNvSpPr>
            <a:spLocks noGrp="1"/>
          </p:cNvSpPr>
          <p:nvPr>
            <p:ph type="sldNum" sz="quarter" idx="12"/>
          </p:nvPr>
        </p:nvSpPr>
        <p:spPr/>
        <p:txBody>
          <a:bodyPr/>
          <a:lstStyle/>
          <a:p>
            <a:fld id="{0E076EE1-0815-4E96-9C74-8F8CAB1BCA50}" type="slidenum">
              <a:rPr lang="en-US" smtClean="0"/>
              <a:t>‹#›</a:t>
            </a:fld>
            <a:endParaRPr lang="en-US"/>
          </a:p>
        </p:txBody>
      </p:sp>
    </p:spTree>
    <p:extLst>
      <p:ext uri="{BB962C8B-B14F-4D97-AF65-F5344CB8AC3E}">
        <p14:creationId xmlns:p14="http://schemas.microsoft.com/office/powerpoint/2010/main" val="1804186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Footer Placeholder 7"/>
          <p:cNvSpPr>
            <a:spLocks noGrp="1"/>
          </p:cNvSpPr>
          <p:nvPr>
            <p:ph type="ftr" sz="quarter" idx="11"/>
          </p:nvPr>
        </p:nvSpPr>
        <p:spPr/>
        <p:txBody>
          <a:bodyPr/>
          <a:lstStyle>
            <a:lvl1pPr>
              <a:defRPr sz="1000" i="1">
                <a:solidFill>
                  <a:srgbClr val="FFFFFF"/>
                </a:solidFill>
                <a:latin typeface="Times New Roman" panose="02020603050405020304" pitchFamily="18" charset="0"/>
                <a:cs typeface="Times New Roman" panose="02020603050405020304" pitchFamily="18" charset="0"/>
              </a:defRPr>
            </a:lvl1pPr>
          </a:lstStyle>
          <a:p>
            <a:r>
              <a:rPr lang="en-US"/>
              <a:t>Advancing School and Communities for Student Success</a:t>
            </a:r>
          </a:p>
        </p:txBody>
      </p:sp>
      <p:sp>
        <p:nvSpPr>
          <p:cNvPr id="9" name="Slide Number Placeholder 8"/>
          <p:cNvSpPr>
            <a:spLocks noGrp="1"/>
          </p:cNvSpPr>
          <p:nvPr>
            <p:ph type="sldNum" sz="quarter" idx="12"/>
          </p:nvPr>
        </p:nvSpPr>
        <p:spPr/>
        <p:txBody>
          <a:bodyPr/>
          <a:lstStyle/>
          <a:p>
            <a:fld id="{0E076EE1-0815-4E96-9C74-8F8CAB1BCA50}"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79067" y="4948678"/>
            <a:ext cx="1828800" cy="1371600"/>
          </a:xfrm>
          <a:prstGeom prst="rect">
            <a:avLst/>
          </a:prstGeom>
        </p:spPr>
      </p:pic>
    </p:spTree>
    <p:extLst>
      <p:ext uri="{BB962C8B-B14F-4D97-AF65-F5344CB8AC3E}">
        <p14:creationId xmlns:p14="http://schemas.microsoft.com/office/powerpoint/2010/main" val="1257533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a:xfrm>
            <a:off x="4800600" y="6459785"/>
            <a:ext cx="4648200" cy="365125"/>
          </a:xfrm>
        </p:spPr>
        <p:txBody>
          <a:bodyPr/>
          <a:lstStyle>
            <a:lvl1pPr algn="l">
              <a:defRPr sz="1000" i="1">
                <a:solidFill>
                  <a:schemeClr val="tx2"/>
                </a:solidFill>
                <a:latin typeface="Times New Roman" panose="02020603050405020304" pitchFamily="18" charset="0"/>
                <a:cs typeface="Times New Roman" panose="02020603050405020304" pitchFamily="18" charset="0"/>
              </a:defRPr>
            </a:lvl1pPr>
          </a:lstStyle>
          <a:p>
            <a:r>
              <a:rPr lang="en-US"/>
              <a:t>Advancing School and Communities for Student Success</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E076EE1-0815-4E96-9C74-8F8CAB1BCA50}"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60561" y="5047904"/>
            <a:ext cx="1828800" cy="1371600"/>
          </a:xfrm>
          <a:prstGeom prst="rect">
            <a:avLst/>
          </a:prstGeom>
        </p:spPr>
      </p:pic>
    </p:spTree>
    <p:extLst>
      <p:ext uri="{BB962C8B-B14F-4D97-AF65-F5344CB8AC3E}">
        <p14:creationId xmlns:p14="http://schemas.microsoft.com/office/powerpoint/2010/main" val="3383645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1000" i="1" cap="all" baseline="0">
                <a:solidFill>
                  <a:srgbClr val="FFFFFF"/>
                </a:solidFill>
                <a:latin typeface="Times New Roman" panose="02020603050405020304" pitchFamily="18" charset="0"/>
                <a:cs typeface="Times New Roman" panose="02020603050405020304" pitchFamily="18" charset="0"/>
              </a:defRPr>
            </a:lvl1pPr>
          </a:lstStyle>
          <a:p>
            <a:r>
              <a:rPr lang="en-US"/>
              <a:t>Advancing School and Communities for Student Success</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E076EE1-0815-4E96-9C74-8F8CAB1BCA50}" type="slidenum">
              <a:rPr lang="en-US" smtClean="0"/>
              <a:t>‹#›</a:t>
            </a:fld>
            <a:endParaRPr lang="en-US"/>
          </a:p>
        </p:txBody>
      </p:sp>
      <p:pic>
        <p:nvPicPr>
          <p:cNvPr id="11" name="Picture 10"/>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0106027" y="4939153"/>
            <a:ext cx="1828800" cy="1371600"/>
          </a:xfrm>
          <a:prstGeom prst="rect">
            <a:avLst/>
          </a:prstGeom>
        </p:spPr>
      </p:pic>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2957023"/>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Arial" panose="020B0604020202020204" pitchFamily="34" charset="0"/>
          <a:ea typeface="+mj-ea"/>
          <a:cs typeface="Arial" panose="020B0604020202020204" pitchFamily="34"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ww.hand2mind.com/parents/parent-support-center/free-activitie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splashlearn.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mathplayground.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khanacademy.or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02920" y="388190"/>
            <a:ext cx="9352759" cy="3936922"/>
          </a:xfrm>
        </p:spPr>
        <p:txBody>
          <a:bodyPr>
            <a:normAutofit/>
          </a:bodyPr>
          <a:lstStyle/>
          <a:p>
            <a:pPr algn="ctr"/>
            <a:r>
              <a:rPr lang="en-US" sz="5000" b="1">
                <a:latin typeface="Tw Cen MT" panose="020B0602020104020603" pitchFamily="34" charset="0"/>
              </a:rPr>
              <a:t>Estrategias de Matemáticas</a:t>
            </a:r>
            <a:r>
              <a:rPr lang="en-US" sz="5000" b="1">
                <a:solidFill>
                  <a:srgbClr val="002060"/>
                </a:solidFill>
                <a:latin typeface="Tw Cen MT" panose="020B0602020104020603" pitchFamily="34" charset="0"/>
              </a:rPr>
              <a:t>-Parte 2</a:t>
            </a:r>
            <a:br>
              <a:rPr lang="en-US" sz="5000" b="1">
                <a:solidFill>
                  <a:srgbClr val="002060"/>
                </a:solidFill>
                <a:latin typeface="Tw Cen MT" panose="020B0602020104020603" pitchFamily="34" charset="0"/>
              </a:rPr>
            </a:br>
            <a:r>
              <a:rPr lang="en-US" sz="4000" b="1">
                <a:latin typeface="Tw Cen MT" panose="020B0602020104020603" pitchFamily="34" charset="0"/>
              </a:rPr>
              <a:t>Consejo Asesor de Padres Migrantes de Florida</a:t>
            </a:r>
            <a:br>
              <a:rPr lang="en-US" sz="5000" b="1">
                <a:solidFill>
                  <a:srgbClr val="002060"/>
                </a:solidFill>
                <a:latin typeface="Tw Cen MT" panose="020B0602020104020603" pitchFamily="34" charset="0"/>
              </a:rPr>
            </a:br>
            <a:r>
              <a:rPr lang="en-US" sz="5000" b="1">
                <a:solidFill>
                  <a:srgbClr val="002060"/>
                </a:solidFill>
                <a:latin typeface="Tw Cen MT" panose="020B0602020104020603" pitchFamily="34" charset="0"/>
              </a:rPr>
              <a:t>Junio 9, 2023</a:t>
            </a:r>
            <a:br>
              <a:rPr lang="en-US" sz="5000" b="1">
                <a:solidFill>
                  <a:srgbClr val="002060"/>
                </a:solidFill>
                <a:latin typeface="Tw Cen MT" panose="020B0602020104020603" pitchFamily="34" charset="0"/>
              </a:rPr>
            </a:br>
            <a:endParaRPr lang="en-US" sz="5000" b="1">
              <a:solidFill>
                <a:srgbClr val="002060"/>
              </a:solidFill>
              <a:latin typeface="Tw Cen MT" panose="020B0602020104020603" pitchFamily="34" charset="0"/>
            </a:endParaRPr>
          </a:p>
        </p:txBody>
      </p:sp>
      <p:sp>
        <p:nvSpPr>
          <p:cNvPr id="3" name="Subtitle 2"/>
          <p:cNvSpPr>
            <a:spLocks noGrp="1"/>
          </p:cNvSpPr>
          <p:nvPr>
            <p:ph type="subTitle" idx="1"/>
          </p:nvPr>
        </p:nvSpPr>
        <p:spPr/>
        <p:txBody>
          <a:bodyPr/>
          <a:lstStyle/>
          <a:p>
            <a:pPr algn="ctr"/>
            <a:r>
              <a:rPr lang="en-US">
                <a:solidFill>
                  <a:srgbClr val="002060"/>
                </a:solidFill>
              </a:rPr>
              <a:t>Kris bray, </a:t>
            </a:r>
            <a:r>
              <a:rPr lang="en-US"/>
              <a:t>GERENTE ACADEMICO Y DE DATOS</a:t>
            </a:r>
            <a:endParaRPr lang="en-US">
              <a:solidFill>
                <a:srgbClr val="002060"/>
              </a:solidFill>
            </a:endParaRPr>
          </a:p>
          <a:p>
            <a:pPr algn="ctr"/>
            <a:r>
              <a:rPr lang="en-US">
                <a:solidFill>
                  <a:srgbClr val="002060"/>
                </a:solidFill>
              </a:rPr>
              <a:t>Kysha Hopkins, Consultora de matematicas ii</a:t>
            </a:r>
          </a:p>
        </p:txBody>
      </p:sp>
      <p:sp>
        <p:nvSpPr>
          <p:cNvPr id="5" name="Footer Placeholder 4"/>
          <p:cNvSpPr>
            <a:spLocks noGrp="1"/>
          </p:cNvSpPr>
          <p:nvPr>
            <p:ph type="ftr" sz="quarter" idx="11"/>
          </p:nvPr>
        </p:nvSpPr>
        <p:spPr/>
        <p:txBody>
          <a:bodyPr/>
          <a:lstStyle/>
          <a:p>
            <a:r>
              <a:rPr lang="en-US" sz="1000" i="1">
                <a:latin typeface="Times New Roman" panose="02020603050405020304" pitchFamily="18" charset="0"/>
                <a:cs typeface="Times New Roman" panose="02020603050405020304" pitchFamily="18" charset="0"/>
              </a:rPr>
              <a:t>Advancing School and Communities for Student Success</a:t>
            </a:r>
          </a:p>
        </p:txBody>
      </p:sp>
      <p:sp>
        <p:nvSpPr>
          <p:cNvPr id="4" name="Slide Number Placeholder 3"/>
          <p:cNvSpPr>
            <a:spLocks noGrp="1"/>
          </p:cNvSpPr>
          <p:nvPr>
            <p:ph type="sldNum" sz="quarter" idx="12"/>
          </p:nvPr>
        </p:nvSpPr>
        <p:spPr/>
        <p:txBody>
          <a:bodyPr/>
          <a:lstStyle/>
          <a:p>
            <a:fld id="{0E076EE1-0815-4E96-9C74-8F8CAB1BCA50}" type="slidenum">
              <a:rPr lang="en-US" smtClean="0"/>
              <a:t>1</a:t>
            </a:fld>
            <a:endParaRPr lang="en-US"/>
          </a:p>
        </p:txBody>
      </p:sp>
    </p:spTree>
    <p:extLst>
      <p:ext uri="{BB962C8B-B14F-4D97-AF65-F5344CB8AC3E}">
        <p14:creationId xmlns:p14="http://schemas.microsoft.com/office/powerpoint/2010/main" val="3842078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01F94-C742-F200-CBFF-871DDB83D43F}"/>
              </a:ext>
            </a:extLst>
          </p:cNvPr>
          <p:cNvSpPr>
            <a:spLocks noGrp="1"/>
          </p:cNvSpPr>
          <p:nvPr>
            <p:ph type="title"/>
          </p:nvPr>
        </p:nvSpPr>
        <p:spPr/>
        <p:txBody>
          <a:bodyPr/>
          <a:lstStyle/>
          <a:p>
            <a:pPr algn="ctr"/>
            <a:r>
              <a:rPr lang="en-US" b="1">
                <a:latin typeface="Tw Cen MT" panose="020B0602020104020603" pitchFamily="34" charset="0"/>
              </a:rPr>
              <a:t>Explorando sus Kits</a:t>
            </a:r>
          </a:p>
        </p:txBody>
      </p:sp>
      <p:sp>
        <p:nvSpPr>
          <p:cNvPr id="3" name="Content Placeholder 2">
            <a:extLst>
              <a:ext uri="{FF2B5EF4-FFF2-40B4-BE49-F238E27FC236}">
                <a16:creationId xmlns:a16="http://schemas.microsoft.com/office/drawing/2014/main" id="{7EE1A270-ABCF-D70D-AA7C-803DC7CB2061}"/>
              </a:ext>
            </a:extLst>
          </p:cNvPr>
          <p:cNvSpPr>
            <a:spLocks noGrp="1"/>
          </p:cNvSpPr>
          <p:nvPr>
            <p:ph idx="1"/>
          </p:nvPr>
        </p:nvSpPr>
        <p:spPr/>
        <p:txBody>
          <a:bodyPr/>
          <a:lstStyle/>
          <a:p>
            <a:pPr marL="457200" indent="-457200">
              <a:buClrTx/>
              <a:buFont typeface="+mj-lt"/>
              <a:buAutoNum type="arabicPeriod"/>
            </a:pPr>
            <a:r>
              <a:rPr lang="en-US" dirty="0" err="1">
                <a:latin typeface="Tw Cen MT" panose="020B0602020104020603" pitchFamily="34" charset="0"/>
              </a:rPr>
              <a:t>Reloj</a:t>
            </a:r>
            <a:endParaRPr lang="en-US" dirty="0">
              <a:latin typeface="Tw Cen MT" panose="020B0602020104020603" pitchFamily="34" charset="0"/>
            </a:endParaRPr>
          </a:p>
          <a:p>
            <a:pPr marL="457200" indent="-457200">
              <a:buClrTx/>
              <a:buFont typeface="+mj-lt"/>
              <a:buAutoNum type="arabicPeriod"/>
            </a:pPr>
            <a:r>
              <a:rPr lang="en-US" dirty="0">
                <a:latin typeface="Tw Cen MT" panose="020B0602020104020603" pitchFamily="34" charset="0"/>
              </a:rPr>
              <a:t>Dados</a:t>
            </a:r>
          </a:p>
          <a:p>
            <a:pPr marL="457200" indent="-457200">
              <a:buClrTx/>
              <a:buFont typeface="+mj-lt"/>
              <a:buAutoNum type="arabicPeriod"/>
            </a:pPr>
            <a:r>
              <a:rPr lang="en-US" dirty="0">
                <a:latin typeface="Tw Cen MT" panose="020B0602020104020603" pitchFamily="34" charset="0"/>
              </a:rPr>
              <a:t>Barajas</a:t>
            </a:r>
          </a:p>
          <a:p>
            <a:pPr marL="457200" indent="-457200">
              <a:buClrTx/>
              <a:buFont typeface="+mj-lt"/>
              <a:buAutoNum type="arabicPeriod"/>
            </a:pPr>
            <a:r>
              <a:rPr lang="en-US" dirty="0" err="1">
                <a:latin typeface="Tw Cen MT" panose="020B0602020104020603" pitchFamily="34" charset="0"/>
              </a:rPr>
              <a:t>Cubos</a:t>
            </a:r>
            <a:r>
              <a:rPr lang="en-US" dirty="0">
                <a:latin typeface="Tw Cen MT" panose="020B0602020104020603" pitchFamily="34" charset="0"/>
              </a:rPr>
              <a:t> de </a:t>
            </a:r>
            <a:r>
              <a:rPr lang="en-US" dirty="0" err="1">
                <a:latin typeface="Tw Cen MT" panose="020B0602020104020603" pitchFamily="34" charset="0"/>
              </a:rPr>
              <a:t>matemáticas</a:t>
            </a:r>
            <a:r>
              <a:rPr lang="en-US" dirty="0">
                <a:latin typeface="Tw Cen MT" panose="020B0602020104020603" pitchFamily="34" charset="0"/>
              </a:rPr>
              <a:t> </a:t>
            </a:r>
          </a:p>
          <a:p>
            <a:pPr marL="457200" indent="-457200">
              <a:buClrTx/>
              <a:buFont typeface="+mj-lt"/>
              <a:buAutoNum type="arabicPeriod"/>
            </a:pPr>
            <a:r>
              <a:rPr lang="es-ES" dirty="0">
                <a:latin typeface="Tw Cen MT" panose="020B0602020104020603" pitchFamily="34" charset="0"/>
              </a:rPr>
              <a:t>Tarjetas de matemáticas (suma, resta, multiplicación, división)</a:t>
            </a:r>
            <a:endParaRPr lang="en-US" dirty="0">
              <a:latin typeface="Tw Cen MT" panose="020B0602020104020603" pitchFamily="34" charset="0"/>
            </a:endParaRPr>
          </a:p>
          <a:p>
            <a:pPr marL="457200" indent="-457200">
              <a:buClrTx/>
              <a:buFont typeface="+mj-lt"/>
              <a:buAutoNum type="arabicPeriod"/>
            </a:pPr>
            <a:r>
              <a:rPr lang="en-US" dirty="0" err="1">
                <a:latin typeface="Tw Cen MT" panose="020B0602020104020603" pitchFamily="34" charset="0"/>
              </a:rPr>
              <a:t>Tablero</a:t>
            </a:r>
            <a:r>
              <a:rPr lang="en-US" dirty="0">
                <a:latin typeface="Tw Cen MT" panose="020B0602020104020603" pitchFamily="34" charset="0"/>
              </a:rPr>
              <a:t> de </a:t>
            </a:r>
            <a:r>
              <a:rPr lang="en-US" dirty="0" err="1">
                <a:latin typeface="Tw Cen MT" panose="020B0602020104020603" pitchFamily="34" charset="0"/>
              </a:rPr>
              <a:t>borrado</a:t>
            </a:r>
            <a:r>
              <a:rPr lang="en-US" dirty="0">
                <a:latin typeface="Tw Cen MT" panose="020B0602020104020603" pitchFamily="34" charset="0"/>
              </a:rPr>
              <a:t> </a:t>
            </a:r>
            <a:r>
              <a:rPr lang="en-US" dirty="0" err="1">
                <a:latin typeface="Tw Cen MT" panose="020B0602020104020603" pitchFamily="34" charset="0"/>
              </a:rPr>
              <a:t>en</a:t>
            </a:r>
            <a:r>
              <a:rPr lang="en-US" dirty="0">
                <a:latin typeface="Tw Cen MT" panose="020B0602020104020603" pitchFamily="34" charset="0"/>
              </a:rPr>
              <a:t> seco y </a:t>
            </a:r>
            <a:r>
              <a:rPr lang="en-US" dirty="0" err="1">
                <a:latin typeface="Tw Cen MT" panose="020B0602020104020603" pitchFamily="34" charset="0"/>
              </a:rPr>
              <a:t>marcador</a:t>
            </a:r>
            <a:endParaRPr lang="en-US" dirty="0"/>
          </a:p>
          <a:p>
            <a:pPr marL="457200" indent="-457200">
              <a:buClrTx/>
              <a:buFont typeface="+mj-lt"/>
              <a:buAutoNum type="arabicPeriod"/>
            </a:pPr>
            <a:endParaRPr lang="en-US" dirty="0"/>
          </a:p>
        </p:txBody>
      </p:sp>
      <p:sp>
        <p:nvSpPr>
          <p:cNvPr id="4" name="Footer Placeholder 3">
            <a:extLst>
              <a:ext uri="{FF2B5EF4-FFF2-40B4-BE49-F238E27FC236}">
                <a16:creationId xmlns:a16="http://schemas.microsoft.com/office/drawing/2014/main" id="{F29BE949-D73E-CDE7-3442-27A367564AF3}"/>
              </a:ext>
            </a:extLst>
          </p:cNvPr>
          <p:cNvSpPr>
            <a:spLocks noGrp="1"/>
          </p:cNvSpPr>
          <p:nvPr>
            <p:ph type="ftr" sz="quarter" idx="11"/>
          </p:nvPr>
        </p:nvSpPr>
        <p:spPr/>
        <p:txBody>
          <a:bodyPr/>
          <a:lstStyle/>
          <a:p>
            <a:r>
              <a:rPr lang="en-US"/>
              <a:t>Advancing School and Communities for Student Success</a:t>
            </a:r>
          </a:p>
        </p:txBody>
      </p:sp>
      <p:sp>
        <p:nvSpPr>
          <p:cNvPr id="5" name="Slide Number Placeholder 4">
            <a:extLst>
              <a:ext uri="{FF2B5EF4-FFF2-40B4-BE49-F238E27FC236}">
                <a16:creationId xmlns:a16="http://schemas.microsoft.com/office/drawing/2014/main" id="{A897B897-A734-6C2F-22F5-06923688AA9E}"/>
              </a:ext>
            </a:extLst>
          </p:cNvPr>
          <p:cNvSpPr>
            <a:spLocks noGrp="1"/>
          </p:cNvSpPr>
          <p:nvPr>
            <p:ph type="sldNum" sz="quarter" idx="12"/>
          </p:nvPr>
        </p:nvSpPr>
        <p:spPr/>
        <p:txBody>
          <a:bodyPr/>
          <a:lstStyle/>
          <a:p>
            <a:fld id="{0E076EE1-0815-4E96-9C74-8F8CAB1BCA50}" type="slidenum">
              <a:rPr lang="en-US" smtClean="0"/>
              <a:t>10</a:t>
            </a:fld>
            <a:endParaRPr lang="en-US"/>
          </a:p>
        </p:txBody>
      </p:sp>
    </p:spTree>
    <p:extLst>
      <p:ext uri="{BB962C8B-B14F-4D97-AF65-F5344CB8AC3E}">
        <p14:creationId xmlns:p14="http://schemas.microsoft.com/office/powerpoint/2010/main" val="2180322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E7705E9-67ED-F870-EF68-6F90C4D78034}"/>
              </a:ext>
            </a:extLst>
          </p:cNvPr>
          <p:cNvSpPr>
            <a:spLocks noGrp="1"/>
          </p:cNvSpPr>
          <p:nvPr>
            <p:ph type="ftr" sz="quarter" idx="11"/>
          </p:nvPr>
        </p:nvSpPr>
        <p:spPr/>
        <p:txBody>
          <a:bodyPr/>
          <a:lstStyle/>
          <a:p>
            <a:r>
              <a:rPr lang="en-US"/>
              <a:t>Advancing School and Communities for Student Success</a:t>
            </a:r>
          </a:p>
        </p:txBody>
      </p:sp>
      <p:sp>
        <p:nvSpPr>
          <p:cNvPr id="3" name="Slide Number Placeholder 2">
            <a:extLst>
              <a:ext uri="{FF2B5EF4-FFF2-40B4-BE49-F238E27FC236}">
                <a16:creationId xmlns:a16="http://schemas.microsoft.com/office/drawing/2014/main" id="{FEF72E78-4AD3-0F0E-1C0E-1C40243679E5}"/>
              </a:ext>
            </a:extLst>
          </p:cNvPr>
          <p:cNvSpPr>
            <a:spLocks noGrp="1"/>
          </p:cNvSpPr>
          <p:nvPr>
            <p:ph type="sldNum" sz="quarter" idx="12"/>
          </p:nvPr>
        </p:nvSpPr>
        <p:spPr/>
        <p:txBody>
          <a:bodyPr/>
          <a:lstStyle/>
          <a:p>
            <a:fld id="{0E076EE1-0815-4E96-9C74-8F8CAB1BCA50}" type="slidenum">
              <a:rPr lang="en-US" smtClean="0"/>
              <a:t>11</a:t>
            </a:fld>
            <a:endParaRPr lang="en-US"/>
          </a:p>
        </p:txBody>
      </p:sp>
      <p:sp>
        <p:nvSpPr>
          <p:cNvPr id="4" name="TextBox 3">
            <a:extLst>
              <a:ext uri="{FF2B5EF4-FFF2-40B4-BE49-F238E27FC236}">
                <a16:creationId xmlns:a16="http://schemas.microsoft.com/office/drawing/2014/main" id="{9AF72A3D-F492-E2D0-6F6D-832A2C86862E}"/>
              </a:ext>
            </a:extLst>
          </p:cNvPr>
          <p:cNvSpPr txBox="1"/>
          <p:nvPr/>
        </p:nvSpPr>
        <p:spPr>
          <a:xfrm>
            <a:off x="996043" y="1347107"/>
            <a:ext cx="10327821" cy="2123658"/>
          </a:xfrm>
          <a:prstGeom prst="rect">
            <a:avLst/>
          </a:prstGeom>
          <a:noFill/>
        </p:spPr>
        <p:txBody>
          <a:bodyPr wrap="square" lIns="91440" tIns="45720" rIns="91440" bIns="45720" rtlCol="0" anchor="t">
            <a:spAutoFit/>
          </a:bodyPr>
          <a:lstStyle/>
          <a:p>
            <a:pPr algn="ctr"/>
            <a:r>
              <a:rPr lang="es-ES" sz="6600" b="1">
                <a:latin typeface="Tw Cen MT"/>
              </a:rPr>
              <a:t>Actividades de Matemáticas en Casa en acción</a:t>
            </a:r>
            <a:endParaRPr lang="en-US" sz="6600" b="1">
              <a:latin typeface="Tw Cen MT"/>
            </a:endParaRPr>
          </a:p>
        </p:txBody>
      </p:sp>
    </p:spTree>
    <p:extLst>
      <p:ext uri="{BB962C8B-B14F-4D97-AF65-F5344CB8AC3E}">
        <p14:creationId xmlns:p14="http://schemas.microsoft.com/office/powerpoint/2010/main" val="2170787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BC3E693-8612-C9F3-742F-AC321388436B}"/>
              </a:ext>
            </a:extLst>
          </p:cNvPr>
          <p:cNvSpPr>
            <a:spLocks noGrp="1"/>
          </p:cNvSpPr>
          <p:nvPr>
            <p:ph type="ftr" sz="quarter" idx="11"/>
          </p:nvPr>
        </p:nvSpPr>
        <p:spPr/>
        <p:txBody>
          <a:bodyPr/>
          <a:lstStyle/>
          <a:p>
            <a:r>
              <a:rPr lang="en-US"/>
              <a:t>Advancing School and Communities for Student Success</a:t>
            </a:r>
          </a:p>
        </p:txBody>
      </p:sp>
      <p:sp>
        <p:nvSpPr>
          <p:cNvPr id="3" name="Slide Number Placeholder 2">
            <a:extLst>
              <a:ext uri="{FF2B5EF4-FFF2-40B4-BE49-F238E27FC236}">
                <a16:creationId xmlns:a16="http://schemas.microsoft.com/office/drawing/2014/main" id="{DCE19C14-2E5F-0E7B-D4FA-5CC6663DFDA2}"/>
              </a:ext>
            </a:extLst>
          </p:cNvPr>
          <p:cNvSpPr>
            <a:spLocks noGrp="1"/>
          </p:cNvSpPr>
          <p:nvPr>
            <p:ph type="sldNum" sz="quarter" idx="12"/>
          </p:nvPr>
        </p:nvSpPr>
        <p:spPr/>
        <p:txBody>
          <a:bodyPr/>
          <a:lstStyle/>
          <a:p>
            <a:fld id="{0E076EE1-0815-4E96-9C74-8F8CAB1BCA50}" type="slidenum">
              <a:rPr lang="en-US" smtClean="0"/>
              <a:t>12</a:t>
            </a:fld>
            <a:endParaRPr lang="en-US"/>
          </a:p>
        </p:txBody>
      </p:sp>
      <p:sp>
        <p:nvSpPr>
          <p:cNvPr id="11" name="TextBox 10">
            <a:extLst>
              <a:ext uri="{FF2B5EF4-FFF2-40B4-BE49-F238E27FC236}">
                <a16:creationId xmlns:a16="http://schemas.microsoft.com/office/drawing/2014/main" id="{7078E2C1-2175-1C23-6753-E4B9FE6BE93A}"/>
              </a:ext>
            </a:extLst>
          </p:cNvPr>
          <p:cNvSpPr txBox="1"/>
          <p:nvPr/>
        </p:nvSpPr>
        <p:spPr>
          <a:xfrm>
            <a:off x="2491634" y="1598924"/>
            <a:ext cx="7818120" cy="2400657"/>
          </a:xfrm>
          <a:prstGeom prst="rect">
            <a:avLst/>
          </a:prstGeom>
          <a:noFill/>
        </p:spPr>
        <p:txBody>
          <a:bodyPr wrap="square" lIns="91440" tIns="45720" rIns="91440" bIns="45720" rtlCol="0" anchor="t">
            <a:spAutoFit/>
          </a:bodyPr>
          <a:lstStyle/>
          <a:p>
            <a:pPr algn="ctr"/>
            <a:r>
              <a:rPr lang="es-ES" sz="5000" b="1">
                <a:latin typeface="Tw Cen MT"/>
              </a:rPr>
              <a:t>HAGA TIEMPO PARA JUEGOS DE MATEMÁTICAS EN LÍNEA</a:t>
            </a:r>
            <a:endParaRPr lang="en-US" sz="5000" b="1">
              <a:latin typeface="Tw Cen MT"/>
            </a:endParaRPr>
          </a:p>
        </p:txBody>
      </p:sp>
    </p:spTree>
    <p:extLst>
      <p:ext uri="{BB962C8B-B14F-4D97-AF65-F5344CB8AC3E}">
        <p14:creationId xmlns:p14="http://schemas.microsoft.com/office/powerpoint/2010/main" val="3466543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535BB-CE1E-9A91-4F58-72914DCB5387}"/>
              </a:ext>
            </a:extLst>
          </p:cNvPr>
          <p:cNvSpPr>
            <a:spLocks noGrp="1"/>
          </p:cNvSpPr>
          <p:nvPr>
            <p:ph type="title"/>
          </p:nvPr>
        </p:nvSpPr>
        <p:spPr/>
        <p:txBody>
          <a:bodyPr/>
          <a:lstStyle/>
          <a:p>
            <a:pPr algn="ctr"/>
            <a:r>
              <a:rPr kumimoji="0" lang="en-US" sz="4400" b="1" i="0" u="none" strike="noStrike" kern="1200" cap="none" spc="0" normalizeH="0" baseline="0" noProof="0">
                <a:ln>
                  <a:noFill/>
                </a:ln>
                <a:effectLst/>
                <a:uLnTx/>
                <a:uFillTx/>
                <a:latin typeface="Tw Cen MT"/>
                <a:cs typeface="Tunga"/>
              </a:rPr>
              <a:t>HANDS 2 MIND</a:t>
            </a:r>
            <a:r>
              <a:rPr lang="en-US" sz="4400" b="1" spc="0">
                <a:latin typeface="Tw Cen MT"/>
                <a:cs typeface="Tunga"/>
              </a:rPr>
              <a:t>/DE MANOS A MENTE</a:t>
            </a:r>
            <a:endParaRPr lang="en-US" b="1">
              <a:latin typeface="Tw Cen MT" panose="020B0602020104020603" pitchFamily="34" charset="0"/>
              <a:cs typeface="Tunga" panose="020B0502040204020203" pitchFamily="34" charset="0"/>
            </a:endParaRPr>
          </a:p>
        </p:txBody>
      </p:sp>
      <p:sp>
        <p:nvSpPr>
          <p:cNvPr id="3" name="Content Placeholder 2">
            <a:extLst>
              <a:ext uri="{FF2B5EF4-FFF2-40B4-BE49-F238E27FC236}">
                <a16:creationId xmlns:a16="http://schemas.microsoft.com/office/drawing/2014/main" id="{709B5F46-C7B6-3273-97D9-C341BB0A5424}"/>
              </a:ext>
            </a:extLst>
          </p:cNvPr>
          <p:cNvSpPr>
            <a:spLocks noGrp="1"/>
          </p:cNvSpPr>
          <p:nvPr>
            <p:ph idx="1"/>
          </p:nvPr>
        </p:nvSpPr>
        <p:spPr/>
        <p:txBody>
          <a:bodyPr/>
          <a:lstStyle/>
          <a:p>
            <a:pPr marL="342900" marR="0" lvl="0" indent="-342900" algn="l" defTabSz="914400" rtl="0" eaLnBrk="1" fontAlgn="auto" latinLnBrk="0" hangingPunct="1">
              <a:lnSpc>
                <a:spcPct val="107000"/>
              </a:lnSpc>
              <a:spcBef>
                <a:spcPts val="0"/>
              </a:spcBef>
              <a:spcAft>
                <a:spcPts val="800"/>
              </a:spcAft>
              <a:buClrTx/>
              <a:buSzTx/>
              <a:buFont typeface="Symbol" panose="05050102010706020507" pitchFamily="18" charset="2"/>
              <a:buChar char=""/>
              <a:tabLst/>
              <a:defRPr/>
            </a:pPr>
            <a:r>
              <a:rPr kumimoji="0" lang="es-ES" sz="2800" b="0" i="0" u="none" strike="noStrike" kern="1200" cap="none" spc="0" normalizeH="0" baseline="0" noProof="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Los padres pueden hacer que los estudiantes exploren lecciones en los grados K-5. Muchas lecciones proporcionan un video y un código QR para ayudar a los estudiantes.</a:t>
            </a:r>
            <a: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sng" strike="noStrike" kern="1200" cap="none" spc="0" normalizeH="0" baseline="0" noProof="0">
                <a:ln>
                  <a:noFill/>
                </a:ln>
                <a:solidFill>
                  <a:srgbClr val="0563C1"/>
                </a:solidFill>
                <a:effectLst/>
                <a:uLnTx/>
                <a:uFillTx/>
                <a:latin typeface="Times New Roman" panose="02020603050405020304" pitchFamily="18" charset="0"/>
                <a:ea typeface="Calibri" panose="020F0502020204030204" pitchFamily="34" charset="0"/>
                <a:cs typeface="Times New Roman" panose="02020603050405020304" pitchFamily="18" charset="0"/>
                <a:hlinkClick r:id="rId3"/>
              </a:rPr>
              <a:t>https://www.hand2mind.com/parents/parent-support-center/free-activities</a:t>
            </a:r>
            <a:endParaRPr kumimoji="0" lang="en-US" sz="24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en-US"/>
          </a:p>
        </p:txBody>
      </p:sp>
      <p:sp>
        <p:nvSpPr>
          <p:cNvPr id="4" name="Footer Placeholder 3">
            <a:extLst>
              <a:ext uri="{FF2B5EF4-FFF2-40B4-BE49-F238E27FC236}">
                <a16:creationId xmlns:a16="http://schemas.microsoft.com/office/drawing/2014/main" id="{CA1D5E2D-C1B5-9BFE-9361-A1C0843835D4}"/>
              </a:ext>
            </a:extLst>
          </p:cNvPr>
          <p:cNvSpPr>
            <a:spLocks noGrp="1"/>
          </p:cNvSpPr>
          <p:nvPr>
            <p:ph type="ftr" sz="quarter" idx="11"/>
          </p:nvPr>
        </p:nvSpPr>
        <p:spPr/>
        <p:txBody>
          <a:bodyPr/>
          <a:lstStyle/>
          <a:p>
            <a:r>
              <a:rPr lang="en-US"/>
              <a:t>Advancing School and Communities for Student Success</a:t>
            </a:r>
          </a:p>
        </p:txBody>
      </p:sp>
      <p:sp>
        <p:nvSpPr>
          <p:cNvPr id="5" name="Slide Number Placeholder 4">
            <a:extLst>
              <a:ext uri="{FF2B5EF4-FFF2-40B4-BE49-F238E27FC236}">
                <a16:creationId xmlns:a16="http://schemas.microsoft.com/office/drawing/2014/main" id="{2F6E95F3-2591-8845-4789-B49E5BBE4549}"/>
              </a:ext>
            </a:extLst>
          </p:cNvPr>
          <p:cNvSpPr>
            <a:spLocks noGrp="1"/>
          </p:cNvSpPr>
          <p:nvPr>
            <p:ph type="sldNum" sz="quarter" idx="12"/>
          </p:nvPr>
        </p:nvSpPr>
        <p:spPr/>
        <p:txBody>
          <a:bodyPr/>
          <a:lstStyle/>
          <a:p>
            <a:fld id="{0E076EE1-0815-4E96-9C74-8F8CAB1BCA50}" type="slidenum">
              <a:rPr lang="en-US" smtClean="0"/>
              <a:t>13</a:t>
            </a:fld>
            <a:endParaRPr lang="en-US"/>
          </a:p>
        </p:txBody>
      </p:sp>
    </p:spTree>
    <p:extLst>
      <p:ext uri="{BB962C8B-B14F-4D97-AF65-F5344CB8AC3E}">
        <p14:creationId xmlns:p14="http://schemas.microsoft.com/office/powerpoint/2010/main" val="990389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60B1A-A543-4B15-DDC5-D8DBD7B3EC08}"/>
              </a:ext>
            </a:extLst>
          </p:cNvPr>
          <p:cNvSpPr>
            <a:spLocks noGrp="1"/>
          </p:cNvSpPr>
          <p:nvPr>
            <p:ph type="title"/>
          </p:nvPr>
        </p:nvSpPr>
        <p:spPr/>
        <p:txBody>
          <a:bodyPr/>
          <a:lstStyle/>
          <a:p>
            <a:pPr algn="ctr"/>
            <a:r>
              <a:rPr kumimoji="0" lang="en-US" sz="4400" b="1" i="0" u="none" strike="noStrike" kern="1200" cap="none" spc="0" normalizeH="0" baseline="0" noProof="0">
                <a:ln>
                  <a:noFill/>
                </a:ln>
                <a:effectLst/>
                <a:uLnTx/>
                <a:uFillTx/>
                <a:latin typeface="Tw Cen MT"/>
                <a:cs typeface="+mj-cs"/>
              </a:rPr>
              <a:t>SPLASHLEARN</a:t>
            </a:r>
            <a:r>
              <a:rPr lang="en-US" sz="4400" b="1" spc="0">
                <a:latin typeface="Tw Cen MT"/>
                <a:cs typeface="+mj-cs"/>
              </a:rPr>
              <a:t>/SALPICARPRENDER</a:t>
            </a:r>
            <a:endParaRPr lang="en-US" b="1">
              <a:latin typeface="Tw Cen MT" panose="020B0602020104020603" pitchFamily="34" charset="0"/>
            </a:endParaRPr>
          </a:p>
        </p:txBody>
      </p:sp>
      <p:sp>
        <p:nvSpPr>
          <p:cNvPr id="3" name="Content Placeholder 2">
            <a:extLst>
              <a:ext uri="{FF2B5EF4-FFF2-40B4-BE49-F238E27FC236}">
                <a16:creationId xmlns:a16="http://schemas.microsoft.com/office/drawing/2014/main" id="{6A3C66ED-BE18-4DCC-9A29-D6B88AC4556C}"/>
              </a:ext>
            </a:extLst>
          </p:cNvPr>
          <p:cNvSpPr>
            <a:spLocks noGrp="1"/>
          </p:cNvSpPr>
          <p:nvPr>
            <p:ph idx="1"/>
          </p:nvPr>
        </p:nvSpPr>
        <p:spPr/>
        <p:txBody>
          <a:bodyPr/>
          <a:lstStyle/>
          <a:p>
            <a:pPr marL="342900" marR="0" lvl="0" indent="-342900" algn="l" defTabSz="914400" rtl="0" eaLnBrk="1" fontAlgn="auto" latinLnBrk="0" hangingPunct="1">
              <a:lnSpc>
                <a:spcPct val="107000"/>
              </a:lnSpc>
              <a:spcBef>
                <a:spcPts val="0"/>
              </a:spcBef>
              <a:spcAft>
                <a:spcPts val="800"/>
              </a:spcAft>
              <a:buClrTx/>
              <a:buSzTx/>
              <a:buFont typeface="Symbol" panose="05050102010706020507" pitchFamily="18" charset="2"/>
              <a:buChar char=""/>
              <a:tabLst/>
              <a:defRPr/>
            </a:pPr>
            <a:r>
              <a:rPr kumimoji="0" lang="es-ES" sz="2800" b="0" i="0" u="none" strike="noStrike" kern="1200" cap="none" spc="0" normalizeH="0" baseline="0" noProof="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Vea a sus hijos enamorarse de las matemáticas y la lectura a través de esta aplicación de aprendizaje. (Grados K-5 y solo usan la versión GRATUITA)</a:t>
            </a:r>
            <a: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sng" strike="noStrike" kern="1200" cap="none" spc="0" normalizeH="0" baseline="0" noProof="0">
                <a:ln>
                  <a:noFill/>
                </a:ln>
                <a:solidFill>
                  <a:srgbClr val="0563C1"/>
                </a:solidFill>
                <a:effectLst/>
                <a:uLnTx/>
                <a:uFillTx/>
                <a:latin typeface="Times New Roman" panose="02020603050405020304" pitchFamily="18" charset="0"/>
                <a:ea typeface="Calibri" panose="020F0502020204030204" pitchFamily="34" charset="0"/>
                <a:cs typeface="Times New Roman" panose="02020603050405020304" pitchFamily="18" charset="0"/>
                <a:hlinkClick r:id="rId3"/>
              </a:rPr>
              <a:t>https://www.splashlearn.com/</a:t>
            </a:r>
            <a:endParaRPr kumimoji="0" lang="en-US" sz="24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en-US"/>
          </a:p>
        </p:txBody>
      </p:sp>
      <p:sp>
        <p:nvSpPr>
          <p:cNvPr id="4" name="Footer Placeholder 3">
            <a:extLst>
              <a:ext uri="{FF2B5EF4-FFF2-40B4-BE49-F238E27FC236}">
                <a16:creationId xmlns:a16="http://schemas.microsoft.com/office/drawing/2014/main" id="{831AB275-5041-99DC-961A-18BA40CCAD52}"/>
              </a:ext>
            </a:extLst>
          </p:cNvPr>
          <p:cNvSpPr>
            <a:spLocks noGrp="1"/>
          </p:cNvSpPr>
          <p:nvPr>
            <p:ph type="ftr" sz="quarter" idx="11"/>
          </p:nvPr>
        </p:nvSpPr>
        <p:spPr/>
        <p:txBody>
          <a:bodyPr/>
          <a:lstStyle/>
          <a:p>
            <a:r>
              <a:rPr lang="en-US"/>
              <a:t>Advancing School and Communities for Student Success</a:t>
            </a:r>
          </a:p>
        </p:txBody>
      </p:sp>
      <p:sp>
        <p:nvSpPr>
          <p:cNvPr id="5" name="Slide Number Placeholder 4">
            <a:extLst>
              <a:ext uri="{FF2B5EF4-FFF2-40B4-BE49-F238E27FC236}">
                <a16:creationId xmlns:a16="http://schemas.microsoft.com/office/drawing/2014/main" id="{403BDEDC-8EA7-4DCB-8060-2E1764284CBB}"/>
              </a:ext>
            </a:extLst>
          </p:cNvPr>
          <p:cNvSpPr>
            <a:spLocks noGrp="1"/>
          </p:cNvSpPr>
          <p:nvPr>
            <p:ph type="sldNum" sz="quarter" idx="12"/>
          </p:nvPr>
        </p:nvSpPr>
        <p:spPr/>
        <p:txBody>
          <a:bodyPr/>
          <a:lstStyle/>
          <a:p>
            <a:fld id="{0E076EE1-0815-4E96-9C74-8F8CAB1BCA50}" type="slidenum">
              <a:rPr lang="en-US" smtClean="0"/>
              <a:t>14</a:t>
            </a:fld>
            <a:endParaRPr lang="en-US"/>
          </a:p>
        </p:txBody>
      </p:sp>
    </p:spTree>
    <p:extLst>
      <p:ext uri="{BB962C8B-B14F-4D97-AF65-F5344CB8AC3E}">
        <p14:creationId xmlns:p14="http://schemas.microsoft.com/office/powerpoint/2010/main" val="517616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05BEB-3525-69AB-555F-DC65F5ACCCC0}"/>
              </a:ext>
            </a:extLst>
          </p:cNvPr>
          <p:cNvSpPr>
            <a:spLocks noGrp="1"/>
          </p:cNvSpPr>
          <p:nvPr>
            <p:ph type="title"/>
          </p:nvPr>
        </p:nvSpPr>
        <p:spPr/>
        <p:txBody>
          <a:bodyPr/>
          <a:lstStyle/>
          <a:p>
            <a:pPr algn="ctr"/>
            <a:r>
              <a:rPr kumimoji="0" lang="en-US" sz="4400" b="1" i="0" u="none" strike="noStrike" kern="1200" cap="none" spc="0" normalizeH="0" baseline="0" noProof="0">
                <a:ln>
                  <a:noFill/>
                </a:ln>
                <a:effectLst/>
                <a:uLnTx/>
                <a:uFillTx/>
                <a:latin typeface="Tw Cen MT"/>
                <a:cs typeface="+mj-cs"/>
              </a:rPr>
              <a:t>MATH </a:t>
            </a:r>
            <a:r>
              <a:rPr lang="en-US" sz="4400" b="1" spc="0">
                <a:latin typeface="Tw Cen MT"/>
                <a:cs typeface="+mj-cs"/>
              </a:rPr>
              <a:t>PLAYGROUND/JUEGOS DE MATEMATICAS</a:t>
            </a:r>
            <a:endParaRPr lang="en-US">
              <a:latin typeface="Tw Cen MT" panose="020B0602020104020603" pitchFamily="34" charset="0"/>
            </a:endParaRPr>
          </a:p>
        </p:txBody>
      </p:sp>
      <p:sp>
        <p:nvSpPr>
          <p:cNvPr id="3" name="Content Placeholder 2">
            <a:extLst>
              <a:ext uri="{FF2B5EF4-FFF2-40B4-BE49-F238E27FC236}">
                <a16:creationId xmlns:a16="http://schemas.microsoft.com/office/drawing/2014/main" id="{F0B12A72-EB00-663D-DE78-C40BC0BAA622}"/>
              </a:ext>
            </a:extLst>
          </p:cNvPr>
          <p:cNvSpPr>
            <a:spLocks noGrp="1"/>
          </p:cNvSpPr>
          <p:nvPr>
            <p:ph idx="1"/>
          </p:nvPr>
        </p:nvSpPr>
        <p:spPr>
          <a:xfrm>
            <a:off x="832104" y="1845734"/>
            <a:ext cx="10323576" cy="4023360"/>
          </a:xfrm>
        </p:spPr>
        <p:txBody>
          <a:bodyPr/>
          <a:lstStyle/>
          <a:p>
            <a:pPr marL="342900" marR="0" lvl="0" indent="-342900" algn="l" defTabSz="914400" rtl="0" eaLnBrk="1" fontAlgn="auto" latinLnBrk="0" hangingPunct="1">
              <a:lnSpc>
                <a:spcPct val="107000"/>
              </a:lnSpc>
              <a:spcBef>
                <a:spcPts val="0"/>
              </a:spcBef>
              <a:spcAft>
                <a:spcPts val="800"/>
              </a:spcAft>
              <a:buClrTx/>
              <a:buSzTx/>
              <a:buFont typeface="Symbol" panose="05050102010706020507" pitchFamily="18" charset="2"/>
              <a:buChar char=""/>
              <a:tabLst/>
              <a:defRPr/>
            </a:pPr>
            <a:r>
              <a:rPr kumimoji="0" lang="es-ES" sz="2800" b="0" i="0" u="none" strike="noStrike" kern="1200" cap="none" spc="0" normalizeH="0" baseline="0" noProof="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Math Playground ofrece juegos y videos de matemáticas que los estudiantes encontrarán útiles a medida que desarrollan sus habilidades de sentido numérico. (Grados K-6)</a:t>
            </a:r>
            <a: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sng" strike="noStrike" kern="1200" cap="none" spc="0" normalizeH="0" baseline="0" noProof="0">
                <a:ln>
                  <a:noFill/>
                </a:ln>
                <a:solidFill>
                  <a:srgbClr val="0563C1"/>
                </a:solidFill>
                <a:effectLst/>
                <a:uLnTx/>
                <a:uFillTx/>
                <a:latin typeface="Times New Roman" panose="02020603050405020304" pitchFamily="18" charset="0"/>
                <a:ea typeface="Calibri" panose="020F0502020204030204" pitchFamily="34" charset="0"/>
                <a:cs typeface="Times New Roman" panose="02020603050405020304" pitchFamily="18" charset="0"/>
                <a:hlinkClick r:id="rId3"/>
              </a:rPr>
              <a:t>https://www.mathplayground.com/</a:t>
            </a:r>
            <a:endParaRPr kumimoji="0" lang="en-US" sz="24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en-US"/>
          </a:p>
        </p:txBody>
      </p:sp>
      <p:sp>
        <p:nvSpPr>
          <p:cNvPr id="4" name="Footer Placeholder 3">
            <a:extLst>
              <a:ext uri="{FF2B5EF4-FFF2-40B4-BE49-F238E27FC236}">
                <a16:creationId xmlns:a16="http://schemas.microsoft.com/office/drawing/2014/main" id="{172FD3C6-8486-E6E5-76C1-373651F48402}"/>
              </a:ext>
            </a:extLst>
          </p:cNvPr>
          <p:cNvSpPr>
            <a:spLocks noGrp="1"/>
          </p:cNvSpPr>
          <p:nvPr>
            <p:ph type="ftr" sz="quarter" idx="11"/>
          </p:nvPr>
        </p:nvSpPr>
        <p:spPr/>
        <p:txBody>
          <a:bodyPr/>
          <a:lstStyle/>
          <a:p>
            <a:r>
              <a:rPr lang="en-US"/>
              <a:t>Advancing School and Communities for Student Success</a:t>
            </a:r>
          </a:p>
        </p:txBody>
      </p:sp>
      <p:sp>
        <p:nvSpPr>
          <p:cNvPr id="5" name="Slide Number Placeholder 4">
            <a:extLst>
              <a:ext uri="{FF2B5EF4-FFF2-40B4-BE49-F238E27FC236}">
                <a16:creationId xmlns:a16="http://schemas.microsoft.com/office/drawing/2014/main" id="{DB478F24-A052-AD6B-BB10-E3B00277E356}"/>
              </a:ext>
            </a:extLst>
          </p:cNvPr>
          <p:cNvSpPr>
            <a:spLocks noGrp="1"/>
          </p:cNvSpPr>
          <p:nvPr>
            <p:ph type="sldNum" sz="quarter" idx="12"/>
          </p:nvPr>
        </p:nvSpPr>
        <p:spPr/>
        <p:txBody>
          <a:bodyPr/>
          <a:lstStyle/>
          <a:p>
            <a:fld id="{0E076EE1-0815-4E96-9C74-8F8CAB1BCA50}" type="slidenum">
              <a:rPr lang="en-US" smtClean="0"/>
              <a:t>15</a:t>
            </a:fld>
            <a:endParaRPr lang="en-US"/>
          </a:p>
        </p:txBody>
      </p:sp>
    </p:spTree>
    <p:extLst>
      <p:ext uri="{BB962C8B-B14F-4D97-AF65-F5344CB8AC3E}">
        <p14:creationId xmlns:p14="http://schemas.microsoft.com/office/powerpoint/2010/main" val="2064663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339C6-FF8E-0ED7-D095-CBDB50B92EA9}"/>
              </a:ext>
            </a:extLst>
          </p:cNvPr>
          <p:cNvSpPr>
            <a:spLocks noGrp="1"/>
          </p:cNvSpPr>
          <p:nvPr>
            <p:ph type="title"/>
          </p:nvPr>
        </p:nvSpPr>
        <p:spPr/>
        <p:txBody>
          <a:bodyPr/>
          <a:lstStyle/>
          <a:p>
            <a:pPr algn="ctr"/>
            <a:r>
              <a:rPr kumimoji="0" lang="en-US" sz="4400" b="1" i="0" u="none" strike="noStrike" kern="1200" cap="none" spc="0" normalizeH="0" baseline="0" noProof="0">
                <a:ln>
                  <a:noFill/>
                </a:ln>
                <a:effectLst/>
                <a:uLnTx/>
                <a:uFillTx/>
                <a:latin typeface="Tw Cen MT"/>
                <a:cs typeface="+mj-cs"/>
              </a:rPr>
              <a:t>KHAN ACADEMY</a:t>
            </a:r>
            <a:r>
              <a:rPr lang="en-US" sz="4400" b="1" spc="0">
                <a:latin typeface="Tw Cen MT"/>
                <a:cs typeface="+mj-cs"/>
              </a:rPr>
              <a:t>/ACADEMIA KHAN</a:t>
            </a:r>
            <a:endParaRPr lang="en-US" b="1">
              <a:latin typeface="Tw Cen MT" panose="020B0602020104020603" pitchFamily="34" charset="0"/>
            </a:endParaRPr>
          </a:p>
        </p:txBody>
      </p:sp>
      <p:sp>
        <p:nvSpPr>
          <p:cNvPr id="3" name="Content Placeholder 2">
            <a:extLst>
              <a:ext uri="{FF2B5EF4-FFF2-40B4-BE49-F238E27FC236}">
                <a16:creationId xmlns:a16="http://schemas.microsoft.com/office/drawing/2014/main" id="{0FBC8454-CA60-ED89-91DB-86B3DEAE91CB}"/>
              </a:ext>
            </a:extLst>
          </p:cNvPr>
          <p:cNvSpPr>
            <a:spLocks noGrp="1"/>
          </p:cNvSpPr>
          <p:nvPr>
            <p:ph idx="1"/>
          </p:nvPr>
        </p:nvSpPr>
        <p:spPr/>
        <p:txBody>
          <a:bodyPr/>
          <a:lstStyle/>
          <a:p>
            <a:pPr marL="342900" marR="0" lvl="0" indent="-342900" algn="l" defTabSz="914400" rtl="0" eaLnBrk="1" fontAlgn="auto" latinLnBrk="0" hangingPunct="1">
              <a:lnSpc>
                <a:spcPct val="107000"/>
              </a:lnSpc>
              <a:spcBef>
                <a:spcPts val="0"/>
              </a:spcBef>
              <a:spcAft>
                <a:spcPts val="800"/>
              </a:spcAft>
              <a:buClrTx/>
              <a:buSzTx/>
              <a:buFont typeface="Symbol" panose="05050102010706020507" pitchFamily="18" charset="2"/>
              <a:buChar char=""/>
              <a:tabLst/>
              <a:defRPr/>
            </a:pPr>
            <a:r>
              <a:rPr kumimoji="0" lang="es-ES" sz="2800" b="0" i="0" u="none" strike="noStrike" kern="1200" cap="none" spc="0" normalizeH="0" baseline="0" noProof="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Khan Academy es una excelente manera para que su hijo obtenga ayuda con lo que está aprendiendo en la escuela o aprenda algo completamente nuevo. (Grados K-12).</a:t>
            </a:r>
            <a: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0" i="0" u="sng" strike="noStrike" kern="1200" cap="none" spc="0" normalizeH="0" baseline="0" noProof="0">
                <a:ln>
                  <a:noFill/>
                </a:ln>
                <a:solidFill>
                  <a:srgbClr val="0563C1"/>
                </a:solidFill>
                <a:effectLst/>
                <a:uLnTx/>
                <a:uFillTx/>
                <a:latin typeface="Times New Roman" panose="02020603050405020304" pitchFamily="18" charset="0"/>
                <a:ea typeface="Calibri" panose="020F0502020204030204" pitchFamily="34" charset="0"/>
                <a:cs typeface="Times New Roman" panose="02020603050405020304" pitchFamily="18" charset="0"/>
                <a:hlinkClick r:id="rId3"/>
              </a:rPr>
              <a:t>https://www.khanacademy.org/</a:t>
            </a:r>
            <a:endParaRPr kumimoji="0" lang="en-US" sz="24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en-US"/>
          </a:p>
        </p:txBody>
      </p:sp>
      <p:sp>
        <p:nvSpPr>
          <p:cNvPr id="4" name="Footer Placeholder 3">
            <a:extLst>
              <a:ext uri="{FF2B5EF4-FFF2-40B4-BE49-F238E27FC236}">
                <a16:creationId xmlns:a16="http://schemas.microsoft.com/office/drawing/2014/main" id="{FDADEBAD-517B-8451-D732-F9CD1EA842DA}"/>
              </a:ext>
            </a:extLst>
          </p:cNvPr>
          <p:cNvSpPr>
            <a:spLocks noGrp="1"/>
          </p:cNvSpPr>
          <p:nvPr>
            <p:ph type="ftr" sz="quarter" idx="11"/>
          </p:nvPr>
        </p:nvSpPr>
        <p:spPr/>
        <p:txBody>
          <a:bodyPr/>
          <a:lstStyle/>
          <a:p>
            <a:r>
              <a:rPr lang="en-US"/>
              <a:t>Advancing School and Communities for Student Success</a:t>
            </a:r>
          </a:p>
        </p:txBody>
      </p:sp>
      <p:sp>
        <p:nvSpPr>
          <p:cNvPr id="5" name="Slide Number Placeholder 4">
            <a:extLst>
              <a:ext uri="{FF2B5EF4-FFF2-40B4-BE49-F238E27FC236}">
                <a16:creationId xmlns:a16="http://schemas.microsoft.com/office/drawing/2014/main" id="{2ECF9DBC-D897-4C23-5D39-0A47E6D9B65C}"/>
              </a:ext>
            </a:extLst>
          </p:cNvPr>
          <p:cNvSpPr>
            <a:spLocks noGrp="1"/>
          </p:cNvSpPr>
          <p:nvPr>
            <p:ph type="sldNum" sz="quarter" idx="12"/>
          </p:nvPr>
        </p:nvSpPr>
        <p:spPr/>
        <p:txBody>
          <a:bodyPr/>
          <a:lstStyle/>
          <a:p>
            <a:fld id="{0E076EE1-0815-4E96-9C74-8F8CAB1BCA50}" type="slidenum">
              <a:rPr lang="en-US" smtClean="0"/>
              <a:t>16</a:t>
            </a:fld>
            <a:endParaRPr lang="en-US"/>
          </a:p>
        </p:txBody>
      </p:sp>
    </p:spTree>
    <p:extLst>
      <p:ext uri="{BB962C8B-B14F-4D97-AF65-F5344CB8AC3E}">
        <p14:creationId xmlns:p14="http://schemas.microsoft.com/office/powerpoint/2010/main" val="1306748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55E9B42-9F5D-EA60-47E7-6F75122EF65D}"/>
              </a:ext>
            </a:extLst>
          </p:cNvPr>
          <p:cNvSpPr>
            <a:spLocks noGrp="1"/>
          </p:cNvSpPr>
          <p:nvPr>
            <p:ph type="ftr" sz="quarter" idx="11"/>
          </p:nvPr>
        </p:nvSpPr>
        <p:spPr/>
        <p:txBody>
          <a:bodyPr/>
          <a:lstStyle/>
          <a:p>
            <a:r>
              <a:rPr lang="en-US"/>
              <a:t>Advancing School and Communities for Student Success</a:t>
            </a:r>
          </a:p>
        </p:txBody>
      </p:sp>
      <p:sp>
        <p:nvSpPr>
          <p:cNvPr id="3" name="Slide Number Placeholder 2">
            <a:extLst>
              <a:ext uri="{FF2B5EF4-FFF2-40B4-BE49-F238E27FC236}">
                <a16:creationId xmlns:a16="http://schemas.microsoft.com/office/drawing/2014/main" id="{488852B8-DECC-5D71-566B-1546825C63CD}"/>
              </a:ext>
            </a:extLst>
          </p:cNvPr>
          <p:cNvSpPr>
            <a:spLocks noGrp="1"/>
          </p:cNvSpPr>
          <p:nvPr>
            <p:ph type="sldNum" sz="quarter" idx="12"/>
          </p:nvPr>
        </p:nvSpPr>
        <p:spPr/>
        <p:txBody>
          <a:bodyPr/>
          <a:lstStyle/>
          <a:p>
            <a:fld id="{0E076EE1-0815-4E96-9C74-8F8CAB1BCA50}" type="slidenum">
              <a:rPr lang="en-US" smtClean="0"/>
              <a:t>17</a:t>
            </a:fld>
            <a:endParaRPr lang="en-US"/>
          </a:p>
        </p:txBody>
      </p:sp>
      <p:sp>
        <p:nvSpPr>
          <p:cNvPr id="4" name="TextBox 3">
            <a:extLst>
              <a:ext uri="{FF2B5EF4-FFF2-40B4-BE49-F238E27FC236}">
                <a16:creationId xmlns:a16="http://schemas.microsoft.com/office/drawing/2014/main" id="{1ED9BF0D-2DEA-6C81-1C2D-E38F3BD58029}"/>
              </a:ext>
            </a:extLst>
          </p:cNvPr>
          <p:cNvSpPr txBox="1"/>
          <p:nvPr/>
        </p:nvSpPr>
        <p:spPr>
          <a:xfrm>
            <a:off x="1349307" y="2076964"/>
            <a:ext cx="9493386" cy="1015663"/>
          </a:xfrm>
          <a:prstGeom prst="rect">
            <a:avLst/>
          </a:prstGeom>
          <a:noFill/>
        </p:spPr>
        <p:txBody>
          <a:bodyPr wrap="square" rtlCol="0">
            <a:spAutoFit/>
          </a:bodyPr>
          <a:lstStyle/>
          <a:p>
            <a:pPr algn="ctr"/>
            <a:r>
              <a:rPr lang="en-US" sz="6000" b="1">
                <a:latin typeface="Tw Cen MT" panose="020B0602020104020603" pitchFamily="34" charset="0"/>
              </a:rPr>
              <a:t>“LA REPETICIÓN ES CLAVE”</a:t>
            </a:r>
          </a:p>
        </p:txBody>
      </p:sp>
    </p:spTree>
    <p:extLst>
      <p:ext uri="{BB962C8B-B14F-4D97-AF65-F5344CB8AC3E}">
        <p14:creationId xmlns:p14="http://schemas.microsoft.com/office/powerpoint/2010/main" val="1605067064"/>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097280" y="838200"/>
            <a:ext cx="10058400" cy="1543050"/>
          </a:xfrm>
        </p:spPr>
        <p:txBody>
          <a:bodyPr>
            <a:normAutofit/>
          </a:bodyPr>
          <a:lstStyle/>
          <a:p>
            <a:pPr algn="ctr"/>
            <a:r>
              <a:rPr lang="en-US">
                <a:solidFill>
                  <a:srgbClr val="002060"/>
                </a:solidFill>
                <a:latin typeface="Arial" panose="020B0604020202020204" pitchFamily="34" charset="0"/>
                <a:cs typeface="Arial" panose="020B0604020202020204" pitchFamily="34" charset="0"/>
              </a:rPr>
              <a:t>¡Gracias por acompañarnos hoy!</a:t>
            </a:r>
            <a:br>
              <a:rPr lang="en-US"/>
            </a:br>
            <a:endParaRPr lang="en-US"/>
          </a:p>
        </p:txBody>
      </p:sp>
      <p:sp>
        <p:nvSpPr>
          <p:cNvPr id="5" name="Footer Placeholder 4"/>
          <p:cNvSpPr>
            <a:spLocks noGrp="1"/>
          </p:cNvSpPr>
          <p:nvPr>
            <p:ph type="ftr" sz="quarter" idx="11"/>
          </p:nvPr>
        </p:nvSpPr>
        <p:spPr/>
        <p:txBody>
          <a:bodyPr/>
          <a:lstStyle/>
          <a:p>
            <a:r>
              <a:rPr lang="en-US"/>
              <a:t>Advancing School and Communities for Student Success</a:t>
            </a:r>
          </a:p>
        </p:txBody>
      </p:sp>
      <p:sp>
        <p:nvSpPr>
          <p:cNvPr id="6" name="Slide Number Placeholder 5"/>
          <p:cNvSpPr>
            <a:spLocks noGrp="1"/>
          </p:cNvSpPr>
          <p:nvPr>
            <p:ph type="sldNum" sz="quarter" idx="12"/>
          </p:nvPr>
        </p:nvSpPr>
        <p:spPr/>
        <p:txBody>
          <a:bodyPr/>
          <a:lstStyle/>
          <a:p>
            <a:fld id="{0E076EE1-0815-4E96-9C74-8F8CAB1BCA50}" type="slidenum">
              <a:rPr lang="en-US" smtClean="0"/>
              <a:t>18</a:t>
            </a:fld>
            <a:endParaRPr lang="en-US"/>
          </a:p>
        </p:txBody>
      </p:sp>
      <p:sp>
        <p:nvSpPr>
          <p:cNvPr id="12" name="Title 10"/>
          <p:cNvSpPr txBox="1">
            <a:spLocks/>
          </p:cNvSpPr>
          <p:nvPr/>
        </p:nvSpPr>
        <p:spPr>
          <a:xfrm>
            <a:off x="1154085" y="2078966"/>
            <a:ext cx="10058400" cy="4252815"/>
          </a:xfrm>
          <a:prstGeom prst="rect">
            <a:avLst/>
          </a:prstGeom>
        </p:spPr>
        <p:txBody>
          <a:bodyPr vert="horz" lIns="91440" tIns="45720" rIns="91440" bIns="45720" rtlCol="0" anchor="b">
            <a:normAutofit fontScale="40000" lnSpcReduction="20000"/>
          </a:bodyPr>
          <a:lstStyle>
            <a:lvl1pPr algn="l" defTabSz="914377" rtl="0" eaLnBrk="1" latinLnBrk="0" hangingPunct="1">
              <a:lnSpc>
                <a:spcPct val="85000"/>
              </a:lnSpc>
              <a:spcBef>
                <a:spcPct val="0"/>
              </a:spcBef>
              <a:buNone/>
              <a:defRPr sz="4800" kern="1200" spc="-51" baseline="0">
                <a:solidFill>
                  <a:schemeClr val="tx1">
                    <a:lumMod val="75000"/>
                    <a:lumOff val="25000"/>
                  </a:schemeClr>
                </a:solidFill>
                <a:latin typeface="+mj-lt"/>
                <a:ea typeface="+mj-ea"/>
                <a:cs typeface="+mj-cs"/>
              </a:defRPr>
            </a:lvl1pPr>
          </a:lstStyle>
          <a:p>
            <a:pPr algn="ctr"/>
            <a:r>
              <a:rPr lang="en-US" sz="7000">
                <a:solidFill>
                  <a:srgbClr val="002060"/>
                </a:solidFill>
                <a:latin typeface="Arial" panose="020B0604020202020204" pitchFamily="34" charset="0"/>
                <a:cs typeface="Arial" panose="020B0604020202020204" pitchFamily="34" charset="0"/>
              </a:rPr>
              <a:t>Para obtener mas informacion, pongase en contacto </a:t>
            </a:r>
          </a:p>
          <a:p>
            <a:pPr algn="ctr"/>
            <a:endParaRPr lang="en-US" sz="7000">
              <a:solidFill>
                <a:srgbClr val="002060"/>
              </a:solidFill>
              <a:latin typeface="Arial" panose="020B0604020202020204" pitchFamily="34" charset="0"/>
              <a:cs typeface="Arial" panose="020B0604020202020204" pitchFamily="34" charset="0"/>
            </a:endParaRPr>
          </a:p>
          <a:p>
            <a:pPr algn="ctr"/>
            <a:r>
              <a:rPr lang="en-US" sz="7000">
                <a:solidFill>
                  <a:srgbClr val="002060"/>
                </a:solidFill>
                <a:latin typeface="Arial" panose="020B0604020202020204" pitchFamily="34" charset="0"/>
                <a:cs typeface="Arial" panose="020B0604020202020204" pitchFamily="34" charset="0"/>
              </a:rPr>
              <a:t>Kysha Hopkins</a:t>
            </a:r>
            <a:br>
              <a:rPr lang="en-US" sz="7000">
                <a:solidFill>
                  <a:srgbClr val="002060"/>
                </a:solidFill>
                <a:latin typeface="Arial" panose="020B0604020202020204" pitchFamily="34" charset="0"/>
                <a:cs typeface="Arial" panose="020B0604020202020204" pitchFamily="34" charset="0"/>
              </a:rPr>
            </a:br>
            <a:endParaRPr lang="en-US" sz="7000">
              <a:solidFill>
                <a:srgbClr val="002060"/>
              </a:solidFill>
              <a:latin typeface="Arial" panose="020B0604020202020204" pitchFamily="34" charset="0"/>
              <a:cs typeface="Arial" panose="020B0604020202020204" pitchFamily="34" charset="0"/>
            </a:endParaRPr>
          </a:p>
          <a:p>
            <a:pPr algn="ctr"/>
            <a:r>
              <a:rPr lang="en-US" sz="7000">
                <a:solidFill>
                  <a:srgbClr val="002060"/>
                </a:solidFill>
                <a:latin typeface="Arial" panose="020B0604020202020204" pitchFamily="34" charset="0"/>
                <a:cs typeface="Arial" panose="020B0604020202020204" pitchFamily="34" charset="0"/>
              </a:rPr>
              <a:t>kysha.hopkins@paec.org </a:t>
            </a:r>
            <a:br>
              <a:rPr lang="en-US" sz="7000">
                <a:solidFill>
                  <a:srgbClr val="002060"/>
                </a:solidFill>
                <a:latin typeface="Arial" panose="020B0604020202020204" pitchFamily="34" charset="0"/>
                <a:cs typeface="Arial" panose="020B0604020202020204" pitchFamily="34" charset="0"/>
              </a:rPr>
            </a:br>
            <a:endParaRPr lang="en-US" sz="7000">
              <a:solidFill>
                <a:srgbClr val="002060"/>
              </a:solidFill>
              <a:latin typeface="Arial" panose="020B0604020202020204" pitchFamily="34" charset="0"/>
              <a:cs typeface="Arial" panose="020B0604020202020204" pitchFamily="34" charset="0"/>
            </a:endParaRPr>
          </a:p>
          <a:p>
            <a:pPr algn="ctr"/>
            <a:r>
              <a:rPr lang="en-US" sz="7000">
                <a:solidFill>
                  <a:srgbClr val="002060"/>
                </a:solidFill>
                <a:latin typeface="Arial" panose="020B0604020202020204" pitchFamily="34" charset="0"/>
                <a:cs typeface="Arial" panose="020B0604020202020204" pitchFamily="34" charset="0"/>
              </a:rPr>
              <a:t>850-638-6131 ext. 2290</a:t>
            </a:r>
          </a:p>
          <a:p>
            <a:pPr algn="ctr"/>
            <a:endParaRPr lang="en-US" sz="3800">
              <a:solidFill>
                <a:schemeClr val="tx1"/>
              </a:solidFill>
              <a:latin typeface="Arial" panose="020B0604020202020204" pitchFamily="34" charset="0"/>
              <a:cs typeface="Arial" panose="020B0604020202020204" pitchFamily="34" charset="0"/>
            </a:endParaRPr>
          </a:p>
          <a:p>
            <a:pPr algn="ctr">
              <a:lnSpc>
                <a:spcPct val="120000"/>
              </a:lnSpc>
            </a:pPr>
            <a:br>
              <a:rPr lang="en-US" sz="3800">
                <a:solidFill>
                  <a:schemeClr val="tx1"/>
                </a:solidFill>
                <a:latin typeface="Arial" panose="020B0604020202020204" pitchFamily="34" charset="0"/>
                <a:cs typeface="Arial" panose="020B0604020202020204" pitchFamily="34" charset="0"/>
              </a:rPr>
            </a:br>
            <a:br>
              <a:rPr lang="en-US" sz="3800">
                <a:solidFill>
                  <a:schemeClr val="tx1"/>
                </a:solidFill>
                <a:latin typeface="Arial" panose="020B0604020202020204" pitchFamily="34" charset="0"/>
                <a:cs typeface="Arial" panose="020B0604020202020204" pitchFamily="34" charset="0"/>
              </a:rPr>
            </a:br>
            <a:r>
              <a:rPr lang="en-US" sz="3800">
                <a:latin typeface="Arial" panose="020B0604020202020204" pitchFamily="34" charset="0"/>
                <a:cs typeface="Arial" panose="020B0604020202020204" pitchFamily="34" charset="0"/>
              </a:rPr>
              <a:t>Panhandle Area Educational Consortium</a:t>
            </a:r>
            <a:br>
              <a:rPr lang="en-US" sz="3800">
                <a:latin typeface="Arial" panose="020B0604020202020204" pitchFamily="34" charset="0"/>
                <a:cs typeface="Arial" panose="020B0604020202020204" pitchFamily="34" charset="0"/>
              </a:rPr>
            </a:br>
            <a:r>
              <a:rPr lang="en-US" sz="3800">
                <a:latin typeface="Arial" panose="020B0604020202020204" pitchFamily="34" charset="0"/>
                <a:cs typeface="Arial" panose="020B0604020202020204" pitchFamily="34" charset="0"/>
              </a:rPr>
              <a:t>753 West Boulevard</a:t>
            </a:r>
            <a:br>
              <a:rPr lang="en-US" sz="3800">
                <a:latin typeface="Arial" panose="020B0604020202020204" pitchFamily="34" charset="0"/>
                <a:cs typeface="Arial" panose="020B0604020202020204" pitchFamily="34" charset="0"/>
              </a:rPr>
            </a:br>
            <a:r>
              <a:rPr lang="en-US" sz="3800">
                <a:latin typeface="Arial" panose="020B0604020202020204" pitchFamily="34" charset="0"/>
                <a:cs typeface="Arial" panose="020B0604020202020204" pitchFamily="34" charset="0"/>
              </a:rPr>
              <a:t>Chipley, Florida 32428</a:t>
            </a:r>
            <a:br>
              <a:rPr lang="en-US" sz="3800">
                <a:latin typeface="Arial" panose="020B0604020202020204" pitchFamily="34" charset="0"/>
                <a:cs typeface="Arial" panose="020B0604020202020204" pitchFamily="34" charset="0"/>
              </a:rPr>
            </a:br>
            <a:r>
              <a:rPr lang="en-US" sz="3800">
                <a:latin typeface="Arial" panose="020B0604020202020204" pitchFamily="34" charset="0"/>
                <a:cs typeface="Arial" panose="020B0604020202020204" pitchFamily="34" charset="0"/>
              </a:rPr>
              <a:t>1-877-873-7232</a:t>
            </a:r>
          </a:p>
          <a:p>
            <a:pPr algn="ctr">
              <a:lnSpc>
                <a:spcPct val="120000"/>
              </a:lnSpc>
            </a:pPr>
            <a:r>
              <a:rPr lang="en-US" sz="3800">
                <a:latin typeface="Arial" panose="020B0604020202020204" pitchFamily="34" charset="0"/>
                <a:cs typeface="Arial" panose="020B0604020202020204" pitchFamily="34" charset="0"/>
              </a:rPr>
              <a:t>www.paec.org</a:t>
            </a:r>
          </a:p>
          <a:p>
            <a:pPr algn="ctr"/>
            <a:br>
              <a:rPr lang="en-US"/>
            </a:br>
            <a:endParaRPr lang="en-US"/>
          </a:p>
        </p:txBody>
      </p:sp>
    </p:spTree>
    <p:extLst>
      <p:ext uri="{BB962C8B-B14F-4D97-AF65-F5344CB8AC3E}">
        <p14:creationId xmlns:p14="http://schemas.microsoft.com/office/powerpoint/2010/main" val="4220883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Distritos miembros de PAEC</a:t>
            </a:r>
          </a:p>
        </p:txBody>
      </p:sp>
      <p:sp>
        <p:nvSpPr>
          <p:cNvPr id="7" name="Content Placeholder 6"/>
          <p:cNvSpPr>
            <a:spLocks noGrp="1"/>
          </p:cNvSpPr>
          <p:nvPr>
            <p:ph sz="half" idx="1"/>
          </p:nvPr>
        </p:nvSpPr>
        <p:spPr>
          <a:xfrm>
            <a:off x="1097280" y="1957797"/>
            <a:ext cx="4937760" cy="4023360"/>
          </a:xfrm>
        </p:spPr>
        <p:txBody>
          <a:bodyPr>
            <a:normAutofit/>
          </a:bodyPr>
          <a:lstStyle/>
          <a:p>
            <a:pPr>
              <a:buClrTx/>
              <a:buFont typeface="Wingdings" panose="05000000000000000000" pitchFamily="2" charset="2"/>
              <a:buChar char="§"/>
            </a:pPr>
            <a:r>
              <a:rPr lang="en-US">
                <a:solidFill>
                  <a:schemeClr val="tx1"/>
                </a:solidFill>
              </a:rPr>
              <a:t>     Escuelas del Condado de Calhoun</a:t>
            </a:r>
          </a:p>
          <a:p>
            <a:pPr>
              <a:buClrTx/>
              <a:buFont typeface="Wingdings" panose="05000000000000000000" pitchFamily="2" charset="2"/>
              <a:buChar char="§"/>
            </a:pPr>
            <a:r>
              <a:rPr lang="en-US">
                <a:solidFill>
                  <a:schemeClr val="tx1"/>
                </a:solidFill>
              </a:rPr>
              <a:t>     FAMU DRS</a:t>
            </a:r>
          </a:p>
          <a:p>
            <a:pPr>
              <a:buClrTx/>
              <a:buFont typeface="Wingdings" panose="05000000000000000000" pitchFamily="2" charset="2"/>
              <a:buChar char="§"/>
            </a:pPr>
            <a:r>
              <a:rPr lang="en-US">
                <a:solidFill>
                  <a:schemeClr val="tx1"/>
                </a:solidFill>
              </a:rPr>
              <a:t>     Escuelas del Condado de Franklin</a:t>
            </a:r>
          </a:p>
          <a:p>
            <a:pPr>
              <a:buClrTx/>
              <a:buFont typeface="Wingdings" panose="05000000000000000000" pitchFamily="2" charset="2"/>
              <a:buChar char="§"/>
            </a:pPr>
            <a:r>
              <a:rPr lang="en-US">
                <a:solidFill>
                  <a:schemeClr val="tx1"/>
                </a:solidFill>
              </a:rPr>
              <a:t>     Escuelas del Condado de Gadsden</a:t>
            </a:r>
          </a:p>
          <a:p>
            <a:pPr>
              <a:buClrTx/>
              <a:buFont typeface="Wingdings" panose="05000000000000000000" pitchFamily="2" charset="2"/>
              <a:buChar char="§"/>
            </a:pPr>
            <a:r>
              <a:rPr lang="en-US">
                <a:solidFill>
                  <a:schemeClr val="tx1"/>
                </a:solidFill>
              </a:rPr>
              <a:t>     Escuelas del Condado de Gulf County </a:t>
            </a:r>
          </a:p>
          <a:p>
            <a:pPr>
              <a:buClrTx/>
              <a:buFont typeface="Wingdings" panose="05000000000000000000" pitchFamily="2" charset="2"/>
              <a:buChar char="§"/>
            </a:pPr>
            <a:r>
              <a:rPr lang="en-US">
                <a:solidFill>
                  <a:schemeClr val="tx1"/>
                </a:solidFill>
              </a:rPr>
              <a:t>     Escuelas del Condado de Holmes </a:t>
            </a:r>
          </a:p>
          <a:p>
            <a:pPr>
              <a:buClrTx/>
              <a:buFont typeface="Wingdings" panose="05000000000000000000" pitchFamily="2" charset="2"/>
              <a:buChar char="§"/>
            </a:pPr>
            <a:r>
              <a:rPr lang="en-US">
                <a:solidFill>
                  <a:schemeClr val="tx1"/>
                </a:solidFill>
              </a:rPr>
              <a:t>     Escuelas del Condado de Jackson </a:t>
            </a:r>
          </a:p>
          <a:p>
            <a:pPr>
              <a:buClrTx/>
            </a:pPr>
            <a:endParaRPr lang="en-US">
              <a:solidFill>
                <a:schemeClr val="tx1"/>
              </a:solidFill>
            </a:endParaRPr>
          </a:p>
        </p:txBody>
      </p:sp>
      <p:sp>
        <p:nvSpPr>
          <p:cNvPr id="8" name="Content Placeholder 7"/>
          <p:cNvSpPr>
            <a:spLocks noGrp="1"/>
          </p:cNvSpPr>
          <p:nvPr>
            <p:ph sz="half" idx="2"/>
          </p:nvPr>
        </p:nvSpPr>
        <p:spPr>
          <a:xfrm>
            <a:off x="6217920" y="1937449"/>
            <a:ext cx="4937760" cy="4023360"/>
          </a:xfrm>
        </p:spPr>
        <p:txBody>
          <a:bodyPr>
            <a:normAutofit/>
          </a:bodyPr>
          <a:lstStyle/>
          <a:p>
            <a:pPr>
              <a:buClrTx/>
              <a:buFont typeface="Wingdings" panose="05000000000000000000" pitchFamily="2" charset="2"/>
              <a:buChar char="§"/>
            </a:pPr>
            <a:r>
              <a:rPr lang="en-US"/>
              <a:t>     Escuelas del Condado de Jefferson </a:t>
            </a:r>
          </a:p>
          <a:p>
            <a:pPr>
              <a:buClrTx/>
              <a:buFont typeface="Wingdings" panose="05000000000000000000" pitchFamily="2" charset="2"/>
              <a:buChar char="§"/>
            </a:pPr>
            <a:r>
              <a:rPr lang="en-US"/>
              <a:t>     Escuelas del Condado de Liberty </a:t>
            </a:r>
          </a:p>
          <a:p>
            <a:pPr>
              <a:buClrTx/>
              <a:buFont typeface="Wingdings" panose="05000000000000000000" pitchFamily="2" charset="2"/>
              <a:buChar char="§"/>
            </a:pPr>
            <a:r>
              <a:rPr lang="en-US"/>
              <a:t>     Escuelas del Condado de Madison</a:t>
            </a:r>
          </a:p>
          <a:p>
            <a:pPr>
              <a:buClrTx/>
              <a:buFont typeface="Wingdings" panose="05000000000000000000" pitchFamily="2" charset="2"/>
              <a:buChar char="§"/>
            </a:pPr>
            <a:r>
              <a:rPr lang="en-US"/>
              <a:t>     Escuelas del Condado de Taylor</a:t>
            </a:r>
          </a:p>
          <a:p>
            <a:pPr>
              <a:buClrTx/>
              <a:buFont typeface="Wingdings" panose="05000000000000000000" pitchFamily="2" charset="2"/>
              <a:buChar char="§"/>
            </a:pPr>
            <a:r>
              <a:rPr lang="en-US"/>
              <a:t>     Escuelas del Condado de Wakulla</a:t>
            </a:r>
          </a:p>
          <a:p>
            <a:pPr>
              <a:buClrTx/>
              <a:buFont typeface="Wingdings" panose="05000000000000000000" pitchFamily="2" charset="2"/>
              <a:buChar char="§"/>
            </a:pPr>
            <a:r>
              <a:rPr lang="en-US"/>
              <a:t>     Escuelas del Condado de Walton </a:t>
            </a:r>
          </a:p>
          <a:p>
            <a:pPr>
              <a:buClrTx/>
              <a:buFont typeface="Wingdings" panose="05000000000000000000" pitchFamily="2" charset="2"/>
              <a:buChar char="§"/>
            </a:pPr>
            <a:r>
              <a:rPr lang="en-US"/>
              <a:t>     Escuelas del Condado de Washington</a:t>
            </a:r>
          </a:p>
          <a:p>
            <a:pPr>
              <a:buClrTx/>
            </a:pPr>
            <a:endParaRPr lang="en-US"/>
          </a:p>
        </p:txBody>
      </p:sp>
      <p:sp>
        <p:nvSpPr>
          <p:cNvPr id="4" name="Footer Placeholder 3"/>
          <p:cNvSpPr>
            <a:spLocks noGrp="1"/>
          </p:cNvSpPr>
          <p:nvPr>
            <p:ph type="ftr" sz="quarter" idx="11"/>
          </p:nvPr>
        </p:nvSpPr>
        <p:spPr/>
        <p:txBody>
          <a:bodyPr/>
          <a:lstStyle/>
          <a:p>
            <a:r>
              <a:rPr lang="en-US"/>
              <a:t>Advancing School and Communities for Student Success</a:t>
            </a:r>
          </a:p>
        </p:txBody>
      </p:sp>
      <p:sp>
        <p:nvSpPr>
          <p:cNvPr id="5" name="Slide Number Placeholder 4"/>
          <p:cNvSpPr>
            <a:spLocks noGrp="1"/>
          </p:cNvSpPr>
          <p:nvPr>
            <p:ph type="sldNum" sz="quarter" idx="12"/>
          </p:nvPr>
        </p:nvSpPr>
        <p:spPr/>
        <p:txBody>
          <a:bodyPr/>
          <a:lstStyle/>
          <a:p>
            <a:fld id="{0E076EE1-0815-4E96-9C74-8F8CAB1BCA50}" type="slidenum">
              <a:rPr lang="en-US" smtClean="0"/>
              <a:t>2</a:t>
            </a:fld>
            <a:endParaRPr lang="en-US"/>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18895" y="486692"/>
            <a:ext cx="3209777" cy="3200400"/>
          </a:xfrm>
          <a:prstGeom prst="rect">
            <a:avLst/>
          </a:prstGeom>
        </p:spPr>
      </p:pic>
    </p:spTree>
    <p:extLst>
      <p:ext uri="{BB962C8B-B14F-4D97-AF65-F5344CB8AC3E}">
        <p14:creationId xmlns:p14="http://schemas.microsoft.com/office/powerpoint/2010/main" val="334354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31784" y="77643"/>
            <a:ext cx="10058400" cy="1012741"/>
          </a:xfrm>
        </p:spPr>
        <p:txBody>
          <a:bodyPr/>
          <a:lstStyle/>
          <a:p>
            <a:r>
              <a:rPr lang="en-US"/>
              <a:t>Programas y Servicios PAEC</a:t>
            </a:r>
          </a:p>
        </p:txBody>
      </p:sp>
      <p:sp>
        <p:nvSpPr>
          <p:cNvPr id="4" name="Footer Placeholder 3"/>
          <p:cNvSpPr>
            <a:spLocks noGrp="1"/>
          </p:cNvSpPr>
          <p:nvPr>
            <p:ph type="ftr" sz="quarter" idx="11"/>
          </p:nvPr>
        </p:nvSpPr>
        <p:spPr/>
        <p:txBody>
          <a:bodyPr/>
          <a:lstStyle/>
          <a:p>
            <a:r>
              <a:rPr lang="en-US"/>
              <a:t>Advancing School and Communities for Student Success</a:t>
            </a:r>
          </a:p>
        </p:txBody>
      </p:sp>
      <p:sp>
        <p:nvSpPr>
          <p:cNvPr id="5" name="Slide Number Placeholder 4"/>
          <p:cNvSpPr>
            <a:spLocks noGrp="1"/>
          </p:cNvSpPr>
          <p:nvPr>
            <p:ph type="sldNum" sz="quarter" idx="12"/>
          </p:nvPr>
        </p:nvSpPr>
        <p:spPr/>
        <p:txBody>
          <a:bodyPr/>
          <a:lstStyle/>
          <a:p>
            <a:fld id="{0E076EE1-0815-4E96-9C74-8F8CAB1BCA50}" type="slidenum">
              <a:rPr lang="en-US" smtClean="0"/>
              <a:t>3</a:t>
            </a:fld>
            <a:endParaRPr lang="en-US"/>
          </a:p>
        </p:txBody>
      </p:sp>
      <p:sp>
        <p:nvSpPr>
          <p:cNvPr id="2" name="Rectangle 1"/>
          <p:cNvSpPr/>
          <p:nvPr/>
        </p:nvSpPr>
        <p:spPr>
          <a:xfrm>
            <a:off x="10127411" y="1518249"/>
            <a:ext cx="1570008" cy="4917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6">
            <a:extLst>
              <a:ext uri="{FF2B5EF4-FFF2-40B4-BE49-F238E27FC236}">
                <a16:creationId xmlns:a16="http://schemas.microsoft.com/office/drawing/2014/main" id="{7B453CA7-8534-C9C5-6C22-0DF5DA0D8EBD}"/>
              </a:ext>
            </a:extLst>
          </p:cNvPr>
          <p:cNvSpPr>
            <a:spLocks noGrp="1"/>
          </p:cNvSpPr>
          <p:nvPr>
            <p:ph sz="half" idx="1"/>
          </p:nvPr>
        </p:nvSpPr>
        <p:spPr>
          <a:xfrm>
            <a:off x="1236424" y="1090384"/>
            <a:ext cx="9868049" cy="2457431"/>
          </a:xfrm>
          <a:solidFill>
            <a:schemeClr val="bg1"/>
          </a:solidFill>
        </p:spPr>
        <p:txBody>
          <a:bodyPr numCol="2">
            <a:normAutofit fontScale="25000" lnSpcReduction="20000"/>
          </a:bodyPr>
          <a:lstStyle/>
          <a:p>
            <a:pPr marL="0" indent="0">
              <a:buNone/>
            </a:pPr>
            <a:r>
              <a:rPr lang="es-MX" sz="5600" b="1">
                <a:solidFill>
                  <a:srgbClr val="0070C0"/>
                </a:solidFill>
              </a:rPr>
              <a:t>Servicios</a:t>
            </a:r>
            <a:r>
              <a:rPr lang="en-US" sz="5600" b="1">
                <a:solidFill>
                  <a:srgbClr val="0070C0"/>
                </a:solidFill>
              </a:rPr>
              <a:t> de </a:t>
            </a:r>
            <a:r>
              <a:rPr lang="es-MX" sz="5600" b="1">
                <a:solidFill>
                  <a:srgbClr val="0070C0"/>
                </a:solidFill>
              </a:rPr>
              <a:t>Instrucción</a:t>
            </a:r>
            <a:r>
              <a:rPr lang="en-US" sz="5600" b="1">
                <a:solidFill>
                  <a:srgbClr val="0070C0"/>
                </a:solidFill>
              </a:rPr>
              <a:t>  </a:t>
            </a:r>
          </a:p>
          <a:p>
            <a:pPr>
              <a:buClrTx/>
              <a:buFont typeface="Wingdings" panose="05000000000000000000" pitchFamily="2" charset="2"/>
              <a:buChar char="§"/>
            </a:pPr>
            <a:r>
              <a:rPr lang="es-MX" sz="3600"/>
              <a:t>Desarrolló</a:t>
            </a:r>
            <a:r>
              <a:rPr lang="en-US" sz="3600"/>
              <a:t> </a:t>
            </a:r>
            <a:r>
              <a:rPr lang="es-MX" sz="3600"/>
              <a:t>Profesional</a:t>
            </a:r>
          </a:p>
          <a:p>
            <a:pPr>
              <a:buClrTx/>
              <a:buFont typeface="Wingdings" panose="05000000000000000000" pitchFamily="2" charset="2"/>
              <a:buChar char="§"/>
            </a:pPr>
            <a:r>
              <a:rPr lang="es-ES" sz="3600"/>
              <a:t>Servicios de apoyo al plan de estudios</a:t>
            </a:r>
            <a:endParaRPr lang="en-US" sz="3600"/>
          </a:p>
          <a:p>
            <a:pPr>
              <a:buClrTx/>
              <a:buFont typeface="Wingdings" panose="05000000000000000000" pitchFamily="2" charset="2"/>
              <a:buChar char="§"/>
            </a:pPr>
            <a:r>
              <a:rPr lang="en-US" sz="3600"/>
              <a:t>Sistema de </a:t>
            </a:r>
            <a:r>
              <a:rPr lang="es-MX" sz="3600"/>
              <a:t>Recursos</a:t>
            </a:r>
            <a:r>
              <a:rPr lang="en-US" sz="3600"/>
              <a:t> de </a:t>
            </a:r>
            <a:r>
              <a:rPr lang="es-MX" sz="3600"/>
              <a:t>Diagnóstico</a:t>
            </a:r>
            <a:r>
              <a:rPr lang="en-US" sz="3600"/>
              <a:t> y </a:t>
            </a:r>
            <a:r>
              <a:rPr lang="es-MX" sz="3600"/>
              <a:t>Aprendizaje</a:t>
            </a:r>
            <a:r>
              <a:rPr lang="en-US" sz="3600"/>
              <a:t> de Florida (FDLRS)</a:t>
            </a:r>
          </a:p>
          <a:p>
            <a:pPr>
              <a:buClrTx/>
              <a:buFont typeface="Wingdings" panose="05000000000000000000" pitchFamily="2" charset="2"/>
              <a:buChar char="§"/>
            </a:pPr>
            <a:r>
              <a:rPr lang="es-ES" sz="3600"/>
              <a:t>Red de Estudiantes con Discapacidades Emocionales/Conductuales (SEDNET)</a:t>
            </a:r>
            <a:endParaRPr lang="en-US" sz="3600"/>
          </a:p>
          <a:p>
            <a:pPr>
              <a:buClrTx/>
              <a:buFont typeface="Wingdings" panose="05000000000000000000" pitchFamily="2" charset="2"/>
              <a:buChar char="§"/>
            </a:pPr>
            <a:r>
              <a:rPr lang="en-US" sz="3600"/>
              <a:t>Mi Salon de </a:t>
            </a:r>
            <a:r>
              <a:rPr lang="es-MX" sz="3600"/>
              <a:t>Clase</a:t>
            </a:r>
            <a:r>
              <a:rPr lang="en-US" sz="3600"/>
              <a:t> Virtual</a:t>
            </a:r>
          </a:p>
          <a:p>
            <a:pPr>
              <a:lnSpc>
                <a:spcPct val="120000"/>
              </a:lnSpc>
              <a:buClrTx/>
              <a:buFont typeface="Wingdings" panose="05000000000000000000" pitchFamily="2" charset="2"/>
              <a:buChar char="§"/>
            </a:pPr>
            <a:r>
              <a:rPr lang="es-ES" sz="3600" b="1">
                <a:solidFill>
                  <a:schemeClr val="tx1">
                    <a:lumMod val="50000"/>
                    <a:lumOff val="50000"/>
                  </a:schemeClr>
                </a:solidFill>
              </a:rPr>
              <a:t>Servicios del Programa de Educación para Migrantes y Aprendices del Idioma Inglés (ELL)</a:t>
            </a:r>
            <a:endParaRPr lang="en-US" sz="3600" b="1">
              <a:solidFill>
                <a:schemeClr val="tx1">
                  <a:lumMod val="50000"/>
                  <a:lumOff val="50000"/>
                </a:schemeClr>
              </a:solidFill>
            </a:endParaRPr>
          </a:p>
          <a:p>
            <a:pPr marL="0" indent="0">
              <a:buClr>
                <a:srgbClr val="00CF86"/>
              </a:buClr>
              <a:buNone/>
            </a:pPr>
            <a:endParaRPr lang="en-US" sz="4800" b="1">
              <a:solidFill>
                <a:srgbClr val="0070C0"/>
              </a:solidFill>
            </a:endParaRPr>
          </a:p>
          <a:p>
            <a:pPr marL="0" indent="0">
              <a:buClr>
                <a:srgbClr val="00CF86"/>
              </a:buClr>
              <a:buNone/>
            </a:pPr>
            <a:r>
              <a:rPr lang="es-419" sz="5600" b="1">
                <a:solidFill>
                  <a:srgbClr val="0070C0"/>
                </a:solidFill>
              </a:rPr>
              <a:t>Servicios</a:t>
            </a:r>
            <a:r>
              <a:rPr lang="en-US" sz="5600" b="1">
                <a:solidFill>
                  <a:srgbClr val="0070C0"/>
                </a:solidFill>
              </a:rPr>
              <a:t> de </a:t>
            </a:r>
            <a:r>
              <a:rPr lang="es-MX" sz="5600" b="1">
                <a:solidFill>
                  <a:srgbClr val="0070C0"/>
                </a:solidFill>
              </a:rPr>
              <a:t>Instrucción</a:t>
            </a:r>
            <a:r>
              <a:rPr lang="en-US" sz="5600" b="1">
                <a:solidFill>
                  <a:srgbClr val="0070C0"/>
                </a:solidFill>
              </a:rPr>
              <a:t> (continuacion) </a:t>
            </a:r>
            <a:endParaRPr lang="en-US" sz="5600"/>
          </a:p>
          <a:p>
            <a:pPr>
              <a:buClrTx/>
              <a:buFont typeface="Wingdings" panose="05000000000000000000" pitchFamily="2" charset="2"/>
              <a:buChar char="§"/>
            </a:pPr>
            <a:r>
              <a:rPr lang="en-US" sz="3600"/>
              <a:t>Tecnología Educativa Aprendizaje a Distancia</a:t>
            </a:r>
          </a:p>
          <a:p>
            <a:pPr>
              <a:buClrTx/>
              <a:buFont typeface="Wingdings" panose="05000000000000000000" pitchFamily="2" charset="2"/>
              <a:buChar char="§"/>
            </a:pPr>
            <a:r>
              <a:rPr lang="en-US" sz="3600"/>
              <a:t>Academicas de Liderazgo</a:t>
            </a:r>
            <a:endParaRPr lang="en-US" sz="3600">
              <a:solidFill>
                <a:srgbClr val="FF0000"/>
              </a:solidFill>
            </a:endParaRPr>
          </a:p>
          <a:p>
            <a:pPr lvl="1">
              <a:buClrTx/>
              <a:buFont typeface="Wingdings" panose="05000000000000000000" pitchFamily="2" charset="2"/>
              <a:buChar char="§"/>
            </a:pPr>
            <a:r>
              <a:rPr lang="es-ES" sz="3600"/>
              <a:t>Academia de Nuevas Maestras de PAEC (NTA)</a:t>
            </a:r>
            <a:endParaRPr lang="en-US" sz="3600"/>
          </a:p>
          <a:p>
            <a:pPr lvl="1">
              <a:buClrTx/>
              <a:buFont typeface="Wingdings" panose="05000000000000000000" pitchFamily="2" charset="2"/>
              <a:buChar char="§"/>
            </a:pPr>
            <a:r>
              <a:rPr lang="en-US" sz="3600"/>
              <a:t>Academia de liderazgo principal de PAEC (PLA)</a:t>
            </a:r>
          </a:p>
          <a:p>
            <a:pPr lvl="1">
              <a:buClrTx/>
              <a:buFont typeface="Wingdings" panose="05000000000000000000" pitchFamily="2" charset="2"/>
              <a:buChar char="§"/>
            </a:pPr>
            <a:r>
              <a:rPr lang="en-US" sz="3600"/>
              <a:t>Academia de Maestros Líderes PAEC (TLA)</a:t>
            </a:r>
          </a:p>
          <a:p>
            <a:pPr lvl="1">
              <a:buClrTx/>
              <a:buFont typeface="Wingdings" panose="05000000000000000000" pitchFamily="2" charset="2"/>
              <a:buChar char="§"/>
            </a:pPr>
            <a:r>
              <a:rPr lang="es-ES" sz="3600"/>
              <a:t>Academia de Líderes en Tecnología PAEC</a:t>
            </a:r>
            <a:r>
              <a:rPr lang="en-US" sz="3600"/>
              <a:t> (TechLA)</a:t>
            </a:r>
            <a:r>
              <a:rPr lang="es-ES" sz="3600"/>
              <a:t> </a:t>
            </a:r>
            <a:endParaRPr lang="en-US" sz="3600"/>
          </a:p>
          <a:p>
            <a:pPr>
              <a:buClrTx/>
              <a:buFont typeface="Wingdings" panose="05000000000000000000" pitchFamily="2" charset="2"/>
              <a:buChar char="§"/>
            </a:pPr>
            <a:r>
              <a:rPr lang="es-ES" sz="3600"/>
              <a:t>PAEC Connects (Red de Apoyo a Líderes de Distrito)</a:t>
            </a:r>
            <a:endParaRPr lang="en-US" sz="3600"/>
          </a:p>
          <a:p>
            <a:pPr lvl="1">
              <a:buClrTx/>
              <a:buFont typeface="Wingdings" panose="05000000000000000000" pitchFamily="2" charset="2"/>
              <a:buChar char="§"/>
            </a:pPr>
            <a:r>
              <a:rPr lang="en-US" sz="3600"/>
              <a:t>Líderes escolares (directores y subdirectores).</a:t>
            </a:r>
          </a:p>
          <a:p>
            <a:pPr lvl="1">
              <a:buClrTx/>
              <a:buFont typeface="Wingdings" panose="05000000000000000000" pitchFamily="2" charset="2"/>
              <a:buChar char="§"/>
            </a:pPr>
            <a:r>
              <a:rPr lang="en-US" sz="3600"/>
              <a:t>Educación Técnica Profesional (CTE)</a:t>
            </a:r>
          </a:p>
          <a:p>
            <a:pPr lvl="1">
              <a:buClrTx/>
              <a:buFont typeface="Wingdings" panose="05000000000000000000" pitchFamily="2" charset="2"/>
              <a:buChar char="§"/>
            </a:pPr>
            <a:r>
              <a:rPr lang="en-US" sz="3600"/>
              <a:t>Consejeros escolares / trabajadores sociales</a:t>
            </a:r>
          </a:p>
        </p:txBody>
      </p:sp>
      <p:sp>
        <p:nvSpPr>
          <p:cNvPr id="14" name="Content Placeholder 7">
            <a:extLst>
              <a:ext uri="{FF2B5EF4-FFF2-40B4-BE49-F238E27FC236}">
                <a16:creationId xmlns:a16="http://schemas.microsoft.com/office/drawing/2014/main" id="{8902A5EC-B553-EE6C-ABFC-C32B5497DD1E}"/>
              </a:ext>
            </a:extLst>
          </p:cNvPr>
          <p:cNvSpPr>
            <a:spLocks noGrp="1"/>
          </p:cNvSpPr>
          <p:nvPr>
            <p:ph sz="half" idx="2"/>
          </p:nvPr>
        </p:nvSpPr>
        <p:spPr>
          <a:xfrm>
            <a:off x="1236424" y="3429001"/>
            <a:ext cx="3969060" cy="2809240"/>
          </a:xfrm>
          <a:solidFill>
            <a:schemeClr val="bg1"/>
          </a:solidFill>
        </p:spPr>
        <p:txBody>
          <a:bodyPr>
            <a:normAutofit fontScale="25000" lnSpcReduction="20000"/>
          </a:bodyPr>
          <a:lstStyle/>
          <a:p>
            <a:pPr marL="0" indent="0">
              <a:buNone/>
            </a:pPr>
            <a:r>
              <a:rPr lang="en-US" sz="5600" b="1">
                <a:solidFill>
                  <a:srgbClr val="0070C0"/>
                </a:solidFill>
              </a:rPr>
              <a:t>Servicios de negocios</a:t>
            </a:r>
          </a:p>
          <a:p>
            <a:pPr>
              <a:buClrTx/>
              <a:buFont typeface="Wingdings" panose="05000000000000000000" pitchFamily="2" charset="2"/>
              <a:buChar char="§"/>
            </a:pPr>
            <a:r>
              <a:rPr lang="en-US" sz="3600"/>
              <a:t>Servicios contratados</a:t>
            </a:r>
          </a:p>
          <a:p>
            <a:pPr>
              <a:buClrTx/>
              <a:buFont typeface="Wingdings" panose="05000000000000000000" pitchFamily="2" charset="2"/>
              <a:buChar char="§"/>
            </a:pPr>
            <a:r>
              <a:rPr lang="en-US" sz="3600"/>
              <a:t>Florida Buy Compras estatales cooperativas</a:t>
            </a:r>
          </a:p>
          <a:p>
            <a:pPr>
              <a:buClrTx/>
              <a:buFont typeface="Wingdings" panose="05000000000000000000" pitchFamily="2" charset="2"/>
              <a:buChar char="§"/>
            </a:pPr>
            <a:r>
              <a:rPr lang="es-ES" sz="3600"/>
              <a:t>Gateway Educational Computing (soporte de nómina y finanzas)</a:t>
            </a:r>
            <a:endParaRPr lang="en-US" sz="3600"/>
          </a:p>
          <a:p>
            <a:pPr>
              <a:buClrTx/>
              <a:buFont typeface="Wingdings" panose="05000000000000000000" pitchFamily="2" charset="2"/>
              <a:buChar char="§"/>
            </a:pPr>
            <a:r>
              <a:rPr lang="en-US" sz="3600"/>
              <a:t>Recursos Humanos/Reclutamiento</a:t>
            </a:r>
          </a:p>
          <a:p>
            <a:pPr>
              <a:buClrTx/>
              <a:buFont typeface="Wingdings" panose="05000000000000000000" pitchFamily="2" charset="2"/>
              <a:buChar char="§"/>
            </a:pPr>
            <a:r>
              <a:rPr lang="es-ES" sz="3600"/>
              <a:t>Modelo de políticas y procedimientos de la junta escolar</a:t>
            </a:r>
            <a:endParaRPr lang="en-US" sz="3600"/>
          </a:p>
          <a:p>
            <a:pPr>
              <a:buClrTx/>
              <a:buFont typeface="Wingdings" panose="05000000000000000000" pitchFamily="2" charset="2"/>
              <a:buChar char="§"/>
            </a:pPr>
            <a:r>
              <a:rPr lang="es-ES" sz="3600"/>
              <a:t>PAEC Connects (Red de Apoyo a Líderes de Distrito)</a:t>
            </a:r>
            <a:endParaRPr lang="en-US" sz="3600"/>
          </a:p>
          <a:p>
            <a:pPr lvl="1">
              <a:buClrTx/>
              <a:buFont typeface="Wingdings" panose="05000000000000000000" pitchFamily="2" charset="2"/>
              <a:buChar char="§"/>
            </a:pPr>
            <a:r>
              <a:rPr lang="en-US" sz="3600"/>
              <a:t>Directores de Recursos Humanos</a:t>
            </a:r>
          </a:p>
          <a:p>
            <a:pPr lvl="1">
              <a:buClrTx/>
              <a:buFont typeface="Wingdings" panose="05000000000000000000" pitchFamily="2" charset="2"/>
              <a:buChar char="§"/>
            </a:pPr>
            <a:r>
              <a:rPr lang="es-ES" sz="3600"/>
              <a:t>Directores de Tecnologías de la Información</a:t>
            </a:r>
            <a:endParaRPr lang="en-US" sz="3600"/>
          </a:p>
          <a:p>
            <a:pPr>
              <a:buClrTx/>
              <a:buFont typeface="Wingdings" panose="05000000000000000000" pitchFamily="2" charset="2"/>
              <a:buChar char="§"/>
            </a:pPr>
            <a:r>
              <a:rPr lang="es-ES" sz="3600"/>
              <a:t>Servicios de datos de estudiantes</a:t>
            </a:r>
            <a:endParaRPr lang="en-US" sz="4800"/>
          </a:p>
        </p:txBody>
      </p:sp>
      <p:sp>
        <p:nvSpPr>
          <p:cNvPr id="15" name="Content Placeholder 7">
            <a:extLst>
              <a:ext uri="{FF2B5EF4-FFF2-40B4-BE49-F238E27FC236}">
                <a16:creationId xmlns:a16="http://schemas.microsoft.com/office/drawing/2014/main" id="{85BBD72D-F7A0-B8C7-EC94-74BD223F42B9}"/>
              </a:ext>
            </a:extLst>
          </p:cNvPr>
          <p:cNvSpPr txBox="1">
            <a:spLocks/>
          </p:cNvSpPr>
          <p:nvPr/>
        </p:nvSpPr>
        <p:spPr>
          <a:xfrm>
            <a:off x="6148767" y="3429001"/>
            <a:ext cx="3144894" cy="2174161"/>
          </a:xfrm>
          <a:prstGeom prst="rect">
            <a:avLst/>
          </a:prstGeom>
          <a:solidFill>
            <a:schemeClr val="bg1"/>
          </a:solidFill>
        </p:spPr>
        <p:txBody>
          <a:bodyPr vert="horz" lIns="0" tIns="45720" rIns="0" bIns="45720" rtlCol="0">
            <a:normAutofit/>
          </a:bodyPr>
          <a:lstStyle>
            <a:lvl1pPr marL="91438" indent="-91438" algn="l" defTabSz="914377"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84038" indent="-182875" algn="l" defTabSz="914377"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566914"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749789"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932665"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109997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6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6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5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en-US" sz="1400" b="1">
                <a:solidFill>
                  <a:srgbClr val="0070C0"/>
                </a:solidFill>
              </a:rPr>
              <a:t>Manejo de riesgos</a:t>
            </a:r>
          </a:p>
          <a:p>
            <a:pPr>
              <a:buClrTx/>
              <a:buFont typeface="Wingdings" panose="05000000000000000000" pitchFamily="2" charset="2"/>
              <a:buChar char="§"/>
            </a:pPr>
            <a:r>
              <a:rPr lang="en-US" sz="900"/>
              <a:t>Manejo</a:t>
            </a:r>
            <a:r>
              <a:rPr lang="es-ES" sz="900"/>
              <a:t> de Riesgos Propiedad/Accidentes</a:t>
            </a:r>
            <a:endParaRPr lang="en-US" sz="900"/>
          </a:p>
          <a:p>
            <a:pPr>
              <a:buClrTx/>
              <a:buFont typeface="Wingdings" panose="05000000000000000000" pitchFamily="2" charset="2"/>
              <a:buChar char="§"/>
            </a:pPr>
            <a:r>
              <a:rPr lang="en-US" sz="900"/>
              <a:t>Beneficios para empleados Programas de autoseguro</a:t>
            </a:r>
          </a:p>
          <a:p>
            <a:pPr>
              <a:buClrTx/>
              <a:buFont typeface="Wingdings" panose="05000000000000000000" pitchFamily="2" charset="2"/>
              <a:buChar char="§"/>
            </a:pPr>
            <a:r>
              <a:rPr lang="es-ES" sz="900"/>
              <a:t> PAEC Connects (Red de Apoyo a Líderes de Distrito)</a:t>
            </a:r>
            <a:endParaRPr lang="en-US" sz="900"/>
          </a:p>
          <a:p>
            <a:pPr lvl="1">
              <a:buClrTx/>
              <a:buFont typeface="Wingdings" panose="05000000000000000000" pitchFamily="2" charset="2"/>
              <a:buChar char="§"/>
            </a:pPr>
            <a:r>
              <a:rPr lang="en-US" sz="900"/>
              <a:t>Directores de Instalaciones</a:t>
            </a:r>
          </a:p>
          <a:p>
            <a:pPr lvl="1">
              <a:buClrTx/>
              <a:buFont typeface="Wingdings" panose="05000000000000000000" pitchFamily="2" charset="2"/>
              <a:buChar char="§"/>
            </a:pPr>
            <a:r>
              <a:rPr lang="en-US" sz="900"/>
              <a:t>Directores de Transporte</a:t>
            </a:r>
          </a:p>
          <a:p>
            <a:pPr lvl="1">
              <a:buClrTx/>
              <a:buFont typeface="Wingdings" panose="05000000000000000000" pitchFamily="2" charset="2"/>
              <a:buChar char="§"/>
            </a:pPr>
            <a:r>
              <a:rPr lang="en-US" sz="900"/>
              <a:t>Oficiales de seguridad</a:t>
            </a:r>
          </a:p>
          <a:p>
            <a:pPr>
              <a:buFont typeface="Wingdings" panose="05000000000000000000" pitchFamily="2" charset="2"/>
              <a:buChar char="§"/>
            </a:pPr>
            <a:endParaRPr lang="en-US" sz="1000"/>
          </a:p>
        </p:txBody>
      </p:sp>
    </p:spTree>
    <p:extLst>
      <p:ext uri="{BB962C8B-B14F-4D97-AF65-F5344CB8AC3E}">
        <p14:creationId xmlns:p14="http://schemas.microsoft.com/office/powerpoint/2010/main" val="878014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040AB5-40BA-3435-9080-BC44A4774F81}"/>
              </a:ext>
            </a:extLst>
          </p:cNvPr>
          <p:cNvSpPr>
            <a:spLocks noGrp="1"/>
          </p:cNvSpPr>
          <p:nvPr>
            <p:ph type="ftr" sz="quarter" idx="11"/>
          </p:nvPr>
        </p:nvSpPr>
        <p:spPr/>
        <p:txBody>
          <a:bodyPr/>
          <a:lstStyle/>
          <a:p>
            <a:r>
              <a:rPr lang="en-US"/>
              <a:t>Advancing School and Communities for Student Success</a:t>
            </a:r>
          </a:p>
        </p:txBody>
      </p:sp>
      <p:sp>
        <p:nvSpPr>
          <p:cNvPr id="3" name="Slide Number Placeholder 2">
            <a:extLst>
              <a:ext uri="{FF2B5EF4-FFF2-40B4-BE49-F238E27FC236}">
                <a16:creationId xmlns:a16="http://schemas.microsoft.com/office/drawing/2014/main" id="{6E3EE764-D2C3-5D34-6CD9-0576286BCFD8}"/>
              </a:ext>
            </a:extLst>
          </p:cNvPr>
          <p:cNvSpPr>
            <a:spLocks noGrp="1"/>
          </p:cNvSpPr>
          <p:nvPr>
            <p:ph type="sldNum" sz="quarter" idx="12"/>
          </p:nvPr>
        </p:nvSpPr>
        <p:spPr/>
        <p:txBody>
          <a:bodyPr/>
          <a:lstStyle/>
          <a:p>
            <a:fld id="{0E076EE1-0815-4E96-9C74-8F8CAB1BCA50}" type="slidenum">
              <a:rPr lang="en-US" smtClean="0"/>
              <a:t>4</a:t>
            </a:fld>
            <a:endParaRPr lang="en-US"/>
          </a:p>
        </p:txBody>
      </p:sp>
      <p:sp>
        <p:nvSpPr>
          <p:cNvPr id="9" name="TextBox 8">
            <a:extLst>
              <a:ext uri="{FF2B5EF4-FFF2-40B4-BE49-F238E27FC236}">
                <a16:creationId xmlns:a16="http://schemas.microsoft.com/office/drawing/2014/main" id="{39CCE9D9-C195-465D-9402-89E3179BFA8C}"/>
              </a:ext>
            </a:extLst>
          </p:cNvPr>
          <p:cNvSpPr txBox="1"/>
          <p:nvPr/>
        </p:nvSpPr>
        <p:spPr>
          <a:xfrm>
            <a:off x="393192" y="1801368"/>
            <a:ext cx="11064240" cy="1938992"/>
          </a:xfrm>
          <a:prstGeom prst="rect">
            <a:avLst/>
          </a:prstGeom>
          <a:noFill/>
        </p:spPr>
        <p:txBody>
          <a:bodyPr wrap="square" lIns="91440" tIns="45720" rIns="91440" bIns="45720" anchor="t">
            <a:spAutoFit/>
          </a:bodyPr>
          <a:lstStyle/>
          <a:p>
            <a:pPr algn="ctr"/>
            <a:r>
              <a:rPr kumimoji="0" lang="es-ES" sz="6000" b="1" i="0" u="none" strike="noStrike" kern="1200" cap="none" spc="-50" normalizeH="0" baseline="0" noProof="0">
                <a:ln>
                  <a:noFill/>
                </a:ln>
                <a:effectLst/>
                <a:uLnTx/>
                <a:uFillTx/>
                <a:latin typeface="Tw Cen MT"/>
                <a:ea typeface="+mj-ea"/>
                <a:cs typeface="Arial"/>
              </a:rPr>
              <a:t>¿Cómo </a:t>
            </a:r>
            <a:r>
              <a:rPr lang="es-ES" sz="6000" b="1" spc="-50">
                <a:latin typeface="Tw Cen MT"/>
                <a:ea typeface="+mj-ea"/>
                <a:cs typeface="Arial"/>
              </a:rPr>
              <a:t>puede</a:t>
            </a:r>
            <a:r>
              <a:rPr kumimoji="0" lang="es-ES" sz="6000" b="1" i="0" u="none" strike="noStrike" kern="1200" cap="none" spc="-50" normalizeH="0" baseline="0" noProof="0">
                <a:ln>
                  <a:noFill/>
                </a:ln>
                <a:effectLst/>
                <a:uLnTx/>
                <a:uFillTx/>
                <a:latin typeface="Tw Cen MT"/>
                <a:ea typeface="+mj-ea"/>
                <a:cs typeface="Arial"/>
              </a:rPr>
              <a:t> ayudar a </a:t>
            </a:r>
            <a:r>
              <a:rPr lang="es-ES" sz="6000" b="1" spc="-50">
                <a:latin typeface="Tw Cen MT"/>
                <a:ea typeface="+mj-ea"/>
                <a:cs typeface="Arial"/>
              </a:rPr>
              <a:t>su</a:t>
            </a:r>
            <a:r>
              <a:rPr kumimoji="0" lang="es-ES" sz="6000" b="1" i="0" u="none" strike="noStrike" kern="1200" cap="none" spc="-50" normalizeH="0" baseline="0" noProof="0">
                <a:ln>
                  <a:noFill/>
                </a:ln>
                <a:effectLst/>
                <a:uLnTx/>
                <a:uFillTx/>
                <a:latin typeface="Tw Cen MT"/>
                <a:ea typeface="+mj-ea"/>
                <a:cs typeface="Arial"/>
              </a:rPr>
              <a:t> hijo </a:t>
            </a:r>
            <a:r>
              <a:rPr lang="es-ES" sz="6000" b="1" spc="-50">
                <a:latin typeface="Tw Cen MT"/>
                <a:ea typeface="+mj-ea"/>
                <a:cs typeface="Arial"/>
              </a:rPr>
              <a:t>con</a:t>
            </a:r>
            <a:r>
              <a:rPr kumimoji="0" lang="es-ES" sz="6000" b="1" i="0" u="none" strike="noStrike" kern="1200" cap="none" spc="-50" normalizeH="0" baseline="0" noProof="0">
                <a:ln>
                  <a:noFill/>
                </a:ln>
                <a:effectLst/>
                <a:uLnTx/>
                <a:uFillTx/>
                <a:latin typeface="Tw Cen MT"/>
                <a:ea typeface="+mj-ea"/>
                <a:cs typeface="Arial"/>
              </a:rPr>
              <a:t> matemáticas en casa?</a:t>
            </a:r>
            <a:endParaRPr lang="en-US">
              <a:latin typeface="Tw Cen MT"/>
              <a:cs typeface="Arial"/>
            </a:endParaRPr>
          </a:p>
        </p:txBody>
      </p:sp>
    </p:spTree>
    <p:extLst>
      <p:ext uri="{BB962C8B-B14F-4D97-AF65-F5344CB8AC3E}">
        <p14:creationId xmlns:p14="http://schemas.microsoft.com/office/powerpoint/2010/main" val="136767851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a:latin typeface="Tw Cen MT" panose="020B0602020104020603" pitchFamily="34" charset="0"/>
              </a:rPr>
              <a:t>Matemáticas en la cocina</a:t>
            </a:r>
          </a:p>
        </p:txBody>
      </p:sp>
      <p:sp>
        <p:nvSpPr>
          <p:cNvPr id="7" name="Content Placeholder 6"/>
          <p:cNvSpPr>
            <a:spLocks noGrp="1"/>
          </p:cNvSpPr>
          <p:nvPr>
            <p:ph idx="1"/>
          </p:nvPr>
        </p:nvSpPr>
        <p:spPr/>
        <p:txBody>
          <a:bodyPr/>
          <a:lstStyle/>
          <a:p>
            <a:pPr algn="ctr"/>
            <a:endParaRPr lang="en-US" sz="3000" b="1">
              <a:latin typeface="Tw Cen MT" panose="020B0602020104020603" pitchFamily="34" charset="0"/>
            </a:endParaRPr>
          </a:p>
          <a:p>
            <a:endParaRPr lang="en-US"/>
          </a:p>
        </p:txBody>
      </p:sp>
      <p:sp>
        <p:nvSpPr>
          <p:cNvPr id="5" name="Footer Placeholder 4"/>
          <p:cNvSpPr>
            <a:spLocks noGrp="1"/>
          </p:cNvSpPr>
          <p:nvPr>
            <p:ph type="ftr" sz="quarter" idx="11"/>
          </p:nvPr>
        </p:nvSpPr>
        <p:spPr/>
        <p:txBody>
          <a:bodyPr/>
          <a:lstStyle/>
          <a:p>
            <a:r>
              <a:rPr lang="en-US" sz="1000" i="1">
                <a:latin typeface="Times New Roman" panose="02020603050405020304" pitchFamily="18" charset="0"/>
                <a:cs typeface="Times New Roman" panose="02020603050405020304" pitchFamily="18" charset="0"/>
              </a:rPr>
              <a:t>Advancing School and Communities for Student Success</a:t>
            </a:r>
          </a:p>
        </p:txBody>
      </p:sp>
      <p:sp>
        <p:nvSpPr>
          <p:cNvPr id="4" name="Slide Number Placeholder 3"/>
          <p:cNvSpPr>
            <a:spLocks noGrp="1"/>
          </p:cNvSpPr>
          <p:nvPr>
            <p:ph type="sldNum" sz="quarter" idx="12"/>
          </p:nvPr>
        </p:nvSpPr>
        <p:spPr/>
        <p:txBody>
          <a:bodyPr/>
          <a:lstStyle/>
          <a:p>
            <a:fld id="{0E076EE1-0815-4E96-9C74-8F8CAB1BCA50}" type="slidenum">
              <a:rPr lang="en-US" smtClean="0"/>
              <a:t>5</a:t>
            </a:fld>
            <a:endParaRPr lang="en-US"/>
          </a:p>
        </p:txBody>
      </p:sp>
      <p:pic>
        <p:nvPicPr>
          <p:cNvPr id="3" name="Picture 2">
            <a:extLst>
              <a:ext uri="{FF2B5EF4-FFF2-40B4-BE49-F238E27FC236}">
                <a16:creationId xmlns:a16="http://schemas.microsoft.com/office/drawing/2014/main" id="{E1F0414F-1658-FEA8-3077-26BE8769EEE0}"/>
              </a:ext>
            </a:extLst>
          </p:cNvPr>
          <p:cNvPicPr>
            <a:picLocks noChangeAspect="1"/>
          </p:cNvPicPr>
          <p:nvPr/>
        </p:nvPicPr>
        <p:blipFill>
          <a:blip r:embed="rId3"/>
          <a:stretch>
            <a:fillRect/>
          </a:stretch>
        </p:blipFill>
        <p:spPr>
          <a:xfrm>
            <a:off x="1587860" y="2242736"/>
            <a:ext cx="3423052" cy="2050726"/>
          </a:xfrm>
          <a:prstGeom prst="rect">
            <a:avLst/>
          </a:prstGeom>
        </p:spPr>
      </p:pic>
      <p:sp>
        <p:nvSpPr>
          <p:cNvPr id="9" name="TextBox 8">
            <a:extLst>
              <a:ext uri="{FF2B5EF4-FFF2-40B4-BE49-F238E27FC236}">
                <a16:creationId xmlns:a16="http://schemas.microsoft.com/office/drawing/2014/main" id="{70DC92EF-3166-DAC9-1570-A35479A0E47A}"/>
              </a:ext>
            </a:extLst>
          </p:cNvPr>
          <p:cNvSpPr txBox="1"/>
          <p:nvPr/>
        </p:nvSpPr>
        <p:spPr>
          <a:xfrm>
            <a:off x="2432303" y="4495494"/>
            <a:ext cx="2469305" cy="369332"/>
          </a:xfrm>
          <a:prstGeom prst="rect">
            <a:avLst/>
          </a:prstGeom>
          <a:noFill/>
        </p:spPr>
        <p:txBody>
          <a:bodyPr wrap="square" rtlCol="0">
            <a:spAutoFit/>
          </a:bodyPr>
          <a:lstStyle/>
          <a:p>
            <a:r>
              <a:rPr lang="en-US" dirty="0" err="1"/>
              <a:t>Compras</a:t>
            </a:r>
            <a:r>
              <a:rPr lang="en-US" dirty="0"/>
              <a:t> de </a:t>
            </a:r>
            <a:r>
              <a:rPr lang="en-US" dirty="0" err="1"/>
              <a:t>provisiones</a:t>
            </a:r>
            <a:r>
              <a:rPr lang="en-US" dirty="0"/>
              <a:t> </a:t>
            </a:r>
          </a:p>
        </p:txBody>
      </p:sp>
      <p:pic>
        <p:nvPicPr>
          <p:cNvPr id="13" name="Picture 12">
            <a:extLst>
              <a:ext uri="{FF2B5EF4-FFF2-40B4-BE49-F238E27FC236}">
                <a16:creationId xmlns:a16="http://schemas.microsoft.com/office/drawing/2014/main" id="{3CA74EF2-2AC7-D137-7C6E-17F35BC6AC6C}"/>
              </a:ext>
            </a:extLst>
          </p:cNvPr>
          <p:cNvPicPr>
            <a:picLocks noChangeAspect="1"/>
          </p:cNvPicPr>
          <p:nvPr/>
        </p:nvPicPr>
        <p:blipFill>
          <a:blip r:embed="rId4"/>
          <a:stretch>
            <a:fillRect/>
          </a:stretch>
        </p:blipFill>
        <p:spPr>
          <a:xfrm>
            <a:off x="6967728" y="2382366"/>
            <a:ext cx="2932730" cy="1743796"/>
          </a:xfrm>
          <a:prstGeom prst="rect">
            <a:avLst/>
          </a:prstGeom>
        </p:spPr>
      </p:pic>
      <p:sp>
        <p:nvSpPr>
          <p:cNvPr id="14" name="TextBox 13">
            <a:extLst>
              <a:ext uri="{FF2B5EF4-FFF2-40B4-BE49-F238E27FC236}">
                <a16:creationId xmlns:a16="http://schemas.microsoft.com/office/drawing/2014/main" id="{542493EB-BFBA-0DD9-2E8A-136BD1F65EF9}"/>
              </a:ext>
            </a:extLst>
          </p:cNvPr>
          <p:cNvSpPr txBox="1"/>
          <p:nvPr/>
        </p:nvSpPr>
        <p:spPr>
          <a:xfrm flipH="1">
            <a:off x="7918704" y="4293462"/>
            <a:ext cx="1371600" cy="369332"/>
          </a:xfrm>
          <a:prstGeom prst="rect">
            <a:avLst/>
          </a:prstGeom>
          <a:noFill/>
        </p:spPr>
        <p:txBody>
          <a:bodyPr wrap="square" rtlCol="0">
            <a:spAutoFit/>
          </a:bodyPr>
          <a:lstStyle/>
          <a:p>
            <a:r>
              <a:rPr lang="en-US" dirty="0" err="1"/>
              <a:t>Cocinando</a:t>
            </a:r>
            <a:endParaRPr lang="en-US" dirty="0"/>
          </a:p>
        </p:txBody>
      </p:sp>
    </p:spTree>
    <p:extLst>
      <p:ext uri="{BB962C8B-B14F-4D97-AF65-F5344CB8AC3E}">
        <p14:creationId xmlns:p14="http://schemas.microsoft.com/office/powerpoint/2010/main" val="18720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84B86-7898-CC8A-074C-C71971A73679}"/>
              </a:ext>
            </a:extLst>
          </p:cNvPr>
          <p:cNvSpPr>
            <a:spLocks noGrp="1"/>
          </p:cNvSpPr>
          <p:nvPr>
            <p:ph type="title"/>
          </p:nvPr>
        </p:nvSpPr>
        <p:spPr>
          <a:xfrm>
            <a:off x="1066800" y="263527"/>
            <a:ext cx="10058400" cy="1450757"/>
          </a:xfrm>
        </p:spPr>
        <p:txBody>
          <a:bodyPr>
            <a:normAutofit fontScale="90000"/>
          </a:bodyPr>
          <a:lstStyle/>
          <a:p>
            <a:pPr algn="ctr" fontAlgn="base"/>
            <a:br>
              <a:rPr lang="en-US" b="1">
                <a:latin typeface="Tw Cen MT" panose="020B0602020104020603" pitchFamily="34" charset="0"/>
              </a:rPr>
            </a:br>
            <a:br>
              <a:rPr lang="en-US" b="1">
                <a:latin typeface="Tw Cen MT" panose="020B0602020104020603" pitchFamily="34" charset="0"/>
              </a:rPr>
            </a:br>
            <a:br>
              <a:rPr lang="en-US" b="1">
                <a:latin typeface="Tw Cen MT" panose="020B0602020104020603" pitchFamily="34" charset="0"/>
              </a:rPr>
            </a:br>
            <a:br>
              <a:rPr lang="en-US" b="1">
                <a:latin typeface="Tw Cen MT" panose="020B0602020104020603" pitchFamily="34" charset="0"/>
              </a:rPr>
            </a:br>
            <a:br>
              <a:rPr lang="en-US" b="1">
                <a:latin typeface="Tw Cen MT" panose="020B0602020104020603" pitchFamily="34" charset="0"/>
              </a:rPr>
            </a:br>
            <a:br>
              <a:rPr lang="en-US" b="1">
                <a:latin typeface="Tw Cen MT" panose="020B0602020104020603" pitchFamily="34" charset="0"/>
              </a:rPr>
            </a:br>
            <a:r>
              <a:rPr lang="en-US" b="1">
                <a:latin typeface="Tw Cen MT" panose="020B0602020104020603" pitchFamily="34" charset="0"/>
              </a:rPr>
              <a:t>Matemáticas en el camino</a:t>
            </a:r>
            <a:br>
              <a:rPr lang="en-US" b="1">
                <a:latin typeface="Tw Cen MT" panose="020B0602020104020603" pitchFamily="34" charset="0"/>
              </a:rPr>
            </a:br>
            <a:endParaRPr lang="en-US" b="1">
              <a:latin typeface="Tw Cen MT" panose="020B0602020104020603" pitchFamily="34" charset="0"/>
            </a:endParaRPr>
          </a:p>
        </p:txBody>
      </p:sp>
      <p:pic>
        <p:nvPicPr>
          <p:cNvPr id="8" name="Content Placeholder 7">
            <a:extLst>
              <a:ext uri="{FF2B5EF4-FFF2-40B4-BE49-F238E27FC236}">
                <a16:creationId xmlns:a16="http://schemas.microsoft.com/office/drawing/2014/main" id="{7EB6D6F0-195B-1D79-61A2-797DDAC468F8}"/>
              </a:ext>
            </a:extLst>
          </p:cNvPr>
          <p:cNvPicPr>
            <a:picLocks noGrp="1" noChangeAspect="1"/>
          </p:cNvPicPr>
          <p:nvPr>
            <p:ph idx="1"/>
          </p:nvPr>
        </p:nvPicPr>
        <p:blipFill>
          <a:blip r:embed="rId3"/>
          <a:stretch>
            <a:fillRect/>
          </a:stretch>
        </p:blipFill>
        <p:spPr>
          <a:xfrm>
            <a:off x="1213505" y="1918226"/>
            <a:ext cx="2472680" cy="2029587"/>
          </a:xfrm>
          <a:prstGeom prst="rect">
            <a:avLst/>
          </a:prstGeom>
        </p:spPr>
      </p:pic>
      <p:sp>
        <p:nvSpPr>
          <p:cNvPr id="4" name="Footer Placeholder 3">
            <a:extLst>
              <a:ext uri="{FF2B5EF4-FFF2-40B4-BE49-F238E27FC236}">
                <a16:creationId xmlns:a16="http://schemas.microsoft.com/office/drawing/2014/main" id="{DAD94F87-A092-718F-3043-6E83DBABC5E4}"/>
              </a:ext>
            </a:extLst>
          </p:cNvPr>
          <p:cNvSpPr>
            <a:spLocks noGrp="1"/>
          </p:cNvSpPr>
          <p:nvPr>
            <p:ph type="ftr" sz="quarter" idx="11"/>
          </p:nvPr>
        </p:nvSpPr>
        <p:spPr/>
        <p:txBody>
          <a:bodyPr/>
          <a:lstStyle/>
          <a:p>
            <a:r>
              <a:rPr lang="en-US"/>
              <a:t>Advancing School and Communities for Student Success</a:t>
            </a:r>
          </a:p>
        </p:txBody>
      </p:sp>
      <p:sp>
        <p:nvSpPr>
          <p:cNvPr id="5" name="Slide Number Placeholder 4">
            <a:extLst>
              <a:ext uri="{FF2B5EF4-FFF2-40B4-BE49-F238E27FC236}">
                <a16:creationId xmlns:a16="http://schemas.microsoft.com/office/drawing/2014/main" id="{4E4B957E-7BAF-EBD5-13DD-D479A5EC74A7}"/>
              </a:ext>
            </a:extLst>
          </p:cNvPr>
          <p:cNvSpPr>
            <a:spLocks noGrp="1"/>
          </p:cNvSpPr>
          <p:nvPr>
            <p:ph type="sldNum" sz="quarter" idx="12"/>
          </p:nvPr>
        </p:nvSpPr>
        <p:spPr/>
        <p:txBody>
          <a:bodyPr/>
          <a:lstStyle/>
          <a:p>
            <a:fld id="{0E076EE1-0815-4E96-9C74-8F8CAB1BCA50}" type="slidenum">
              <a:rPr lang="en-US" smtClean="0"/>
              <a:t>6</a:t>
            </a:fld>
            <a:endParaRPr lang="en-US"/>
          </a:p>
        </p:txBody>
      </p:sp>
      <p:pic>
        <p:nvPicPr>
          <p:cNvPr id="9" name="Picture 8">
            <a:extLst>
              <a:ext uri="{FF2B5EF4-FFF2-40B4-BE49-F238E27FC236}">
                <a16:creationId xmlns:a16="http://schemas.microsoft.com/office/drawing/2014/main" id="{9A36F1C8-4287-6D33-4B89-8A2C8A60C828}"/>
              </a:ext>
            </a:extLst>
          </p:cNvPr>
          <p:cNvPicPr>
            <a:picLocks noChangeAspect="1"/>
          </p:cNvPicPr>
          <p:nvPr/>
        </p:nvPicPr>
        <p:blipFill>
          <a:blip r:embed="rId4"/>
          <a:stretch>
            <a:fillRect/>
          </a:stretch>
        </p:blipFill>
        <p:spPr>
          <a:xfrm>
            <a:off x="7598664" y="2188657"/>
            <a:ext cx="2706624" cy="1759156"/>
          </a:xfrm>
          <a:prstGeom prst="rect">
            <a:avLst/>
          </a:prstGeom>
        </p:spPr>
      </p:pic>
      <p:pic>
        <p:nvPicPr>
          <p:cNvPr id="10" name="Picture 9">
            <a:extLst>
              <a:ext uri="{FF2B5EF4-FFF2-40B4-BE49-F238E27FC236}">
                <a16:creationId xmlns:a16="http://schemas.microsoft.com/office/drawing/2014/main" id="{E71E0A79-9C6D-C646-6159-9C2016A2AED1}"/>
              </a:ext>
            </a:extLst>
          </p:cNvPr>
          <p:cNvPicPr>
            <a:picLocks noChangeAspect="1"/>
          </p:cNvPicPr>
          <p:nvPr/>
        </p:nvPicPr>
        <p:blipFill>
          <a:blip r:embed="rId4"/>
          <a:stretch>
            <a:fillRect/>
          </a:stretch>
        </p:blipFill>
        <p:spPr>
          <a:xfrm>
            <a:off x="4041649" y="4116881"/>
            <a:ext cx="2916364" cy="1938527"/>
          </a:xfrm>
          <a:prstGeom prst="rect">
            <a:avLst/>
          </a:prstGeom>
        </p:spPr>
      </p:pic>
    </p:spTree>
    <p:extLst>
      <p:ext uri="{BB962C8B-B14F-4D97-AF65-F5344CB8AC3E}">
        <p14:creationId xmlns:p14="http://schemas.microsoft.com/office/powerpoint/2010/main" val="1369713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5F3AB-FC01-65FE-2C82-BF0811D127FE}"/>
              </a:ext>
            </a:extLst>
          </p:cNvPr>
          <p:cNvSpPr>
            <a:spLocks noGrp="1"/>
          </p:cNvSpPr>
          <p:nvPr>
            <p:ph type="title"/>
          </p:nvPr>
        </p:nvSpPr>
        <p:spPr/>
        <p:txBody>
          <a:bodyPr>
            <a:normAutofit fontScale="90000"/>
          </a:bodyPr>
          <a:lstStyle/>
          <a:p>
            <a:pPr algn="ctr"/>
            <a:br>
              <a:rPr kumimoji="0" lang="en-US" sz="4300" b="1" i="0" u="none" strike="noStrike" kern="1200" cap="none" spc="-50" normalizeH="0" baseline="0" noProof="0">
                <a:ln>
                  <a:noFill/>
                </a:ln>
                <a:solidFill>
                  <a:prstClr val="black">
                    <a:lumMod val="75000"/>
                    <a:lumOff val="25000"/>
                  </a:prstClr>
                </a:solidFill>
                <a:effectLst/>
                <a:uLnTx/>
                <a:uFillTx/>
                <a:latin typeface="Tw Cen MT" panose="020B0602020104020603" pitchFamily="34" charset="0"/>
                <a:ea typeface="+mj-ea"/>
                <a:cs typeface="Arial" panose="020B0604020202020204" pitchFamily="34" charset="0"/>
              </a:rPr>
            </a:br>
            <a:br>
              <a:rPr kumimoji="0" lang="en-US" sz="4300" b="1" i="0" u="none" strike="noStrike" kern="1200" cap="none" spc="-50" normalizeH="0" baseline="0" noProof="0">
                <a:ln>
                  <a:noFill/>
                </a:ln>
                <a:solidFill>
                  <a:prstClr val="black">
                    <a:lumMod val="75000"/>
                    <a:lumOff val="25000"/>
                  </a:prstClr>
                </a:solidFill>
                <a:effectLst/>
                <a:uLnTx/>
                <a:uFillTx/>
                <a:latin typeface="Tw Cen MT" panose="020B0602020104020603" pitchFamily="34" charset="0"/>
                <a:ea typeface="+mj-ea"/>
                <a:cs typeface="Arial" panose="020B0604020202020204" pitchFamily="34" charset="0"/>
              </a:rPr>
            </a:br>
            <a:br>
              <a:rPr kumimoji="0" lang="en-US" sz="4300" b="1" i="0" u="none" strike="noStrike" kern="1200" cap="none" spc="-50" normalizeH="0" baseline="0" noProof="0">
                <a:ln>
                  <a:noFill/>
                </a:ln>
                <a:solidFill>
                  <a:prstClr val="black">
                    <a:lumMod val="75000"/>
                    <a:lumOff val="25000"/>
                  </a:prstClr>
                </a:solidFill>
                <a:effectLst/>
                <a:uLnTx/>
                <a:uFillTx/>
                <a:latin typeface="Tw Cen MT" panose="020B0602020104020603" pitchFamily="34" charset="0"/>
                <a:ea typeface="+mj-ea"/>
                <a:cs typeface="Arial" panose="020B0604020202020204" pitchFamily="34" charset="0"/>
              </a:rPr>
            </a:br>
            <a:br>
              <a:rPr kumimoji="0" lang="en-US" sz="4300" b="1" i="0" u="none" strike="noStrike" kern="1200" cap="none" spc="-50" normalizeH="0" baseline="0" noProof="0">
                <a:ln>
                  <a:noFill/>
                </a:ln>
                <a:solidFill>
                  <a:prstClr val="black">
                    <a:lumMod val="75000"/>
                    <a:lumOff val="25000"/>
                  </a:prstClr>
                </a:solidFill>
                <a:effectLst/>
                <a:uLnTx/>
                <a:uFillTx/>
                <a:latin typeface="Tw Cen MT" panose="020B0602020104020603" pitchFamily="34" charset="0"/>
                <a:ea typeface="+mj-ea"/>
                <a:cs typeface="Arial" panose="020B0604020202020204" pitchFamily="34" charset="0"/>
              </a:rPr>
            </a:br>
            <a:br>
              <a:rPr kumimoji="0" lang="en-US" sz="4300" b="1" i="0" u="none" strike="noStrike" kern="1200" cap="none" spc="-50" normalizeH="0" baseline="0" noProof="0">
                <a:ln>
                  <a:noFill/>
                </a:ln>
                <a:solidFill>
                  <a:prstClr val="black">
                    <a:lumMod val="75000"/>
                    <a:lumOff val="25000"/>
                  </a:prstClr>
                </a:solidFill>
                <a:effectLst/>
                <a:uLnTx/>
                <a:uFillTx/>
                <a:latin typeface="Tw Cen MT" panose="020B0602020104020603" pitchFamily="34" charset="0"/>
                <a:ea typeface="+mj-ea"/>
                <a:cs typeface="Arial" panose="020B0604020202020204" pitchFamily="34" charset="0"/>
              </a:rPr>
            </a:br>
            <a:br>
              <a:rPr kumimoji="0" lang="en-US" sz="4300" b="1" i="0" u="none" strike="noStrike" kern="1200" cap="none" spc="-50" normalizeH="0" baseline="0" noProof="0">
                <a:ln>
                  <a:noFill/>
                </a:ln>
                <a:solidFill>
                  <a:prstClr val="black">
                    <a:lumMod val="75000"/>
                    <a:lumOff val="25000"/>
                  </a:prstClr>
                </a:solidFill>
                <a:effectLst/>
                <a:uLnTx/>
                <a:uFillTx/>
                <a:latin typeface="Tw Cen MT" panose="020B0602020104020603" pitchFamily="34" charset="0"/>
                <a:ea typeface="+mj-ea"/>
                <a:cs typeface="Arial" panose="020B0604020202020204" pitchFamily="34" charset="0"/>
              </a:rPr>
            </a:br>
            <a:br>
              <a:rPr kumimoji="0" lang="en-US" sz="4300" b="1" i="0" u="none" strike="noStrike" kern="1200" cap="none" spc="-50" normalizeH="0" baseline="0" noProof="0">
                <a:ln>
                  <a:noFill/>
                </a:ln>
                <a:solidFill>
                  <a:prstClr val="black">
                    <a:lumMod val="75000"/>
                    <a:lumOff val="25000"/>
                  </a:prstClr>
                </a:solidFill>
                <a:effectLst/>
                <a:uLnTx/>
                <a:uFillTx/>
                <a:latin typeface="Tw Cen MT" panose="020B0602020104020603" pitchFamily="34" charset="0"/>
                <a:ea typeface="+mj-ea"/>
                <a:cs typeface="Arial" panose="020B0604020202020204" pitchFamily="34" charset="0"/>
              </a:rPr>
            </a:br>
            <a:r>
              <a:rPr kumimoji="0" lang="en-US" sz="5400" b="1" i="0" u="none" strike="noStrike" kern="1200" cap="none" spc="-50" normalizeH="0" baseline="0" noProof="0">
                <a:ln>
                  <a:noFill/>
                </a:ln>
                <a:solidFill>
                  <a:prstClr val="black">
                    <a:lumMod val="75000"/>
                    <a:lumOff val="25000"/>
                  </a:prstClr>
                </a:solidFill>
                <a:effectLst/>
                <a:uLnTx/>
                <a:uFillTx/>
                <a:latin typeface="Tw Cen MT" panose="020B0602020104020603" pitchFamily="34" charset="0"/>
                <a:ea typeface="+mj-ea"/>
                <a:cs typeface="Arial" panose="020B0604020202020204" pitchFamily="34" charset="0"/>
              </a:rPr>
              <a:t>Repasando las horas </a:t>
            </a:r>
            <a:endParaRPr lang="en-US"/>
          </a:p>
        </p:txBody>
      </p:sp>
      <p:pic>
        <p:nvPicPr>
          <p:cNvPr id="6" name="Content Placeholder 5">
            <a:extLst>
              <a:ext uri="{FF2B5EF4-FFF2-40B4-BE49-F238E27FC236}">
                <a16:creationId xmlns:a16="http://schemas.microsoft.com/office/drawing/2014/main" id="{8BC6E350-7830-9F77-15C7-5922AB83F4CF}"/>
              </a:ext>
            </a:extLst>
          </p:cNvPr>
          <p:cNvPicPr>
            <a:picLocks noGrp="1" noChangeAspect="1"/>
          </p:cNvPicPr>
          <p:nvPr>
            <p:ph idx="1"/>
          </p:nvPr>
        </p:nvPicPr>
        <p:blipFill>
          <a:blip r:embed="rId3"/>
          <a:stretch>
            <a:fillRect/>
          </a:stretch>
        </p:blipFill>
        <p:spPr>
          <a:xfrm>
            <a:off x="1342644" y="1965960"/>
            <a:ext cx="3264408" cy="2496312"/>
          </a:xfrm>
          <a:prstGeom prst="rect">
            <a:avLst/>
          </a:prstGeom>
        </p:spPr>
      </p:pic>
      <p:sp>
        <p:nvSpPr>
          <p:cNvPr id="4" name="Footer Placeholder 3">
            <a:extLst>
              <a:ext uri="{FF2B5EF4-FFF2-40B4-BE49-F238E27FC236}">
                <a16:creationId xmlns:a16="http://schemas.microsoft.com/office/drawing/2014/main" id="{C02D3617-6A12-C568-ECB9-B39E6142297E}"/>
              </a:ext>
            </a:extLst>
          </p:cNvPr>
          <p:cNvSpPr>
            <a:spLocks noGrp="1"/>
          </p:cNvSpPr>
          <p:nvPr>
            <p:ph type="ftr" sz="quarter" idx="11"/>
          </p:nvPr>
        </p:nvSpPr>
        <p:spPr/>
        <p:txBody>
          <a:bodyPr/>
          <a:lstStyle/>
          <a:p>
            <a:r>
              <a:rPr lang="en-US"/>
              <a:t>Advancing School and Communities for Student Success</a:t>
            </a:r>
          </a:p>
        </p:txBody>
      </p:sp>
      <p:sp>
        <p:nvSpPr>
          <p:cNvPr id="5" name="Slide Number Placeholder 4">
            <a:extLst>
              <a:ext uri="{FF2B5EF4-FFF2-40B4-BE49-F238E27FC236}">
                <a16:creationId xmlns:a16="http://schemas.microsoft.com/office/drawing/2014/main" id="{90A42734-C84B-2C01-F73B-BD41ABE2FA7F}"/>
              </a:ext>
            </a:extLst>
          </p:cNvPr>
          <p:cNvSpPr>
            <a:spLocks noGrp="1"/>
          </p:cNvSpPr>
          <p:nvPr>
            <p:ph type="sldNum" sz="quarter" idx="12"/>
          </p:nvPr>
        </p:nvSpPr>
        <p:spPr/>
        <p:txBody>
          <a:bodyPr/>
          <a:lstStyle/>
          <a:p>
            <a:fld id="{0E076EE1-0815-4E96-9C74-8F8CAB1BCA50}" type="slidenum">
              <a:rPr lang="en-US" smtClean="0"/>
              <a:t>7</a:t>
            </a:fld>
            <a:endParaRPr lang="en-US"/>
          </a:p>
        </p:txBody>
      </p:sp>
      <p:pic>
        <p:nvPicPr>
          <p:cNvPr id="3" name="Picture 2">
            <a:extLst>
              <a:ext uri="{FF2B5EF4-FFF2-40B4-BE49-F238E27FC236}">
                <a16:creationId xmlns:a16="http://schemas.microsoft.com/office/drawing/2014/main" id="{0776EC14-E240-CAEE-C130-B755DE822A65}"/>
              </a:ext>
            </a:extLst>
          </p:cNvPr>
          <p:cNvPicPr>
            <a:picLocks noChangeAspect="1"/>
          </p:cNvPicPr>
          <p:nvPr/>
        </p:nvPicPr>
        <p:blipFill>
          <a:blip r:embed="rId4"/>
          <a:stretch>
            <a:fillRect/>
          </a:stretch>
        </p:blipFill>
        <p:spPr>
          <a:xfrm>
            <a:off x="6967730" y="2117004"/>
            <a:ext cx="2414014" cy="1266825"/>
          </a:xfrm>
          <a:prstGeom prst="rect">
            <a:avLst/>
          </a:prstGeom>
        </p:spPr>
      </p:pic>
      <p:sp>
        <p:nvSpPr>
          <p:cNvPr id="7" name="TextBox 6">
            <a:extLst>
              <a:ext uri="{FF2B5EF4-FFF2-40B4-BE49-F238E27FC236}">
                <a16:creationId xmlns:a16="http://schemas.microsoft.com/office/drawing/2014/main" id="{07FA446F-0FEE-14EB-7E59-8C90D8D73E22}"/>
              </a:ext>
            </a:extLst>
          </p:cNvPr>
          <p:cNvSpPr txBox="1"/>
          <p:nvPr/>
        </p:nvSpPr>
        <p:spPr>
          <a:xfrm>
            <a:off x="2304288" y="4782312"/>
            <a:ext cx="1737360" cy="369332"/>
          </a:xfrm>
          <a:prstGeom prst="rect">
            <a:avLst/>
          </a:prstGeom>
          <a:noFill/>
        </p:spPr>
        <p:txBody>
          <a:bodyPr wrap="square" rtlCol="0">
            <a:spAutoFit/>
          </a:bodyPr>
          <a:lstStyle/>
          <a:p>
            <a:r>
              <a:rPr lang="en-US" dirty="0" err="1"/>
              <a:t>Reloj</a:t>
            </a:r>
            <a:r>
              <a:rPr lang="en-US" dirty="0"/>
              <a:t> </a:t>
            </a:r>
            <a:r>
              <a:rPr lang="en-US" dirty="0" err="1"/>
              <a:t>analogo</a:t>
            </a:r>
            <a:endParaRPr lang="en-US" dirty="0"/>
          </a:p>
        </p:txBody>
      </p:sp>
      <p:sp>
        <p:nvSpPr>
          <p:cNvPr id="8" name="TextBox 7">
            <a:extLst>
              <a:ext uri="{FF2B5EF4-FFF2-40B4-BE49-F238E27FC236}">
                <a16:creationId xmlns:a16="http://schemas.microsoft.com/office/drawing/2014/main" id="{9DC4D538-F587-4D63-F35A-04B025AA68A7}"/>
              </a:ext>
            </a:extLst>
          </p:cNvPr>
          <p:cNvSpPr txBox="1"/>
          <p:nvPr/>
        </p:nvSpPr>
        <p:spPr>
          <a:xfrm>
            <a:off x="7406640" y="3474171"/>
            <a:ext cx="2212848" cy="369332"/>
          </a:xfrm>
          <a:prstGeom prst="rect">
            <a:avLst/>
          </a:prstGeom>
          <a:noFill/>
        </p:spPr>
        <p:txBody>
          <a:bodyPr wrap="square" rtlCol="0">
            <a:spAutoFit/>
          </a:bodyPr>
          <a:lstStyle/>
          <a:p>
            <a:r>
              <a:rPr lang="en-US" dirty="0" err="1"/>
              <a:t>Reloj</a:t>
            </a:r>
            <a:r>
              <a:rPr lang="en-US" dirty="0"/>
              <a:t> digital</a:t>
            </a:r>
          </a:p>
        </p:txBody>
      </p:sp>
    </p:spTree>
    <p:extLst>
      <p:ext uri="{BB962C8B-B14F-4D97-AF65-F5344CB8AC3E}">
        <p14:creationId xmlns:p14="http://schemas.microsoft.com/office/powerpoint/2010/main" val="660289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B0E90-D031-8BC0-919D-D945765A39BA}"/>
              </a:ext>
            </a:extLst>
          </p:cNvPr>
          <p:cNvSpPr>
            <a:spLocks noGrp="1"/>
          </p:cNvSpPr>
          <p:nvPr>
            <p:ph type="title"/>
          </p:nvPr>
        </p:nvSpPr>
        <p:spPr/>
        <p:txBody>
          <a:bodyPr>
            <a:normAutofit fontScale="90000"/>
          </a:bodyPr>
          <a:lstStyle/>
          <a:p>
            <a:pPr algn="ctr"/>
            <a:br>
              <a:rPr kumimoji="0" lang="en-US" sz="3900" b="1" i="0" u="none" strike="noStrike" kern="1200" cap="none" spc="-50" normalizeH="0" baseline="0" noProof="0">
                <a:ln>
                  <a:noFill/>
                </a:ln>
                <a:solidFill>
                  <a:prstClr val="black">
                    <a:lumMod val="75000"/>
                    <a:lumOff val="25000"/>
                  </a:prstClr>
                </a:solidFill>
                <a:effectLst/>
                <a:uLnTx/>
                <a:uFillTx/>
                <a:latin typeface="Tw Cen MT" panose="020B0602020104020603" pitchFamily="34" charset="0"/>
                <a:ea typeface="+mj-ea"/>
                <a:cs typeface="Arial" panose="020B0604020202020204" pitchFamily="34" charset="0"/>
              </a:rPr>
            </a:br>
            <a:br>
              <a:rPr kumimoji="0" lang="en-US" sz="3900" b="1" i="0" u="none" strike="noStrike" kern="1200" cap="none" spc="-50" normalizeH="0" baseline="0" noProof="0">
                <a:ln>
                  <a:noFill/>
                </a:ln>
                <a:solidFill>
                  <a:prstClr val="black">
                    <a:lumMod val="75000"/>
                    <a:lumOff val="25000"/>
                  </a:prstClr>
                </a:solidFill>
                <a:effectLst/>
                <a:uLnTx/>
                <a:uFillTx/>
                <a:latin typeface="Tw Cen MT" panose="020B0602020104020603" pitchFamily="34" charset="0"/>
                <a:ea typeface="+mj-ea"/>
                <a:cs typeface="Arial" panose="020B0604020202020204" pitchFamily="34" charset="0"/>
              </a:rPr>
            </a:br>
            <a:br>
              <a:rPr kumimoji="0" lang="en-US" sz="3900" b="1" i="0" u="none" strike="noStrike" kern="1200" cap="none" spc="-50" normalizeH="0" baseline="0" noProof="0">
                <a:ln>
                  <a:noFill/>
                </a:ln>
                <a:solidFill>
                  <a:prstClr val="black">
                    <a:lumMod val="75000"/>
                    <a:lumOff val="25000"/>
                  </a:prstClr>
                </a:solidFill>
                <a:effectLst/>
                <a:uLnTx/>
                <a:uFillTx/>
                <a:latin typeface="Tw Cen MT" panose="020B0602020104020603" pitchFamily="34" charset="0"/>
                <a:ea typeface="+mj-ea"/>
                <a:cs typeface="Arial" panose="020B0604020202020204" pitchFamily="34" charset="0"/>
              </a:rPr>
            </a:br>
            <a:br>
              <a:rPr kumimoji="0" lang="en-US" sz="3900" b="1" i="0" u="none" strike="noStrike" kern="1200" cap="none" spc="-50" normalizeH="0" baseline="0" noProof="0">
                <a:ln>
                  <a:noFill/>
                </a:ln>
                <a:solidFill>
                  <a:prstClr val="black">
                    <a:lumMod val="75000"/>
                    <a:lumOff val="25000"/>
                  </a:prstClr>
                </a:solidFill>
                <a:effectLst/>
                <a:uLnTx/>
                <a:uFillTx/>
                <a:latin typeface="Tw Cen MT" panose="020B0602020104020603" pitchFamily="34" charset="0"/>
                <a:ea typeface="+mj-ea"/>
                <a:cs typeface="Arial" panose="020B0604020202020204" pitchFamily="34" charset="0"/>
              </a:rPr>
            </a:br>
            <a:br>
              <a:rPr kumimoji="0" lang="en-US" sz="3900" b="1" i="0" u="none" strike="noStrike" kern="1200" cap="none" spc="-50" normalizeH="0" baseline="0" noProof="0">
                <a:ln>
                  <a:noFill/>
                </a:ln>
                <a:solidFill>
                  <a:prstClr val="black">
                    <a:lumMod val="75000"/>
                    <a:lumOff val="25000"/>
                  </a:prstClr>
                </a:solidFill>
                <a:effectLst/>
                <a:uLnTx/>
                <a:uFillTx/>
                <a:latin typeface="Tw Cen MT" panose="020B0602020104020603" pitchFamily="34" charset="0"/>
                <a:ea typeface="+mj-ea"/>
                <a:cs typeface="Arial" panose="020B0604020202020204" pitchFamily="34" charset="0"/>
              </a:rPr>
            </a:br>
            <a:br>
              <a:rPr kumimoji="0" lang="en-US" sz="3900" b="1" i="0" u="none" strike="noStrike" kern="1200" cap="none" spc="-50" normalizeH="0" baseline="0" noProof="0">
                <a:ln>
                  <a:noFill/>
                </a:ln>
                <a:solidFill>
                  <a:prstClr val="black">
                    <a:lumMod val="75000"/>
                    <a:lumOff val="25000"/>
                  </a:prstClr>
                </a:solidFill>
                <a:effectLst/>
                <a:uLnTx/>
                <a:uFillTx/>
                <a:latin typeface="Tw Cen MT" panose="020B0602020104020603" pitchFamily="34" charset="0"/>
                <a:ea typeface="+mj-ea"/>
                <a:cs typeface="Arial" panose="020B0604020202020204" pitchFamily="34" charset="0"/>
              </a:rPr>
            </a:br>
            <a:br>
              <a:rPr kumimoji="0" lang="en-US" sz="3900" b="1" i="0" u="none" strike="noStrike" kern="1200" cap="none" spc="-50" normalizeH="0" baseline="0" noProof="0">
                <a:ln>
                  <a:noFill/>
                </a:ln>
                <a:solidFill>
                  <a:prstClr val="black">
                    <a:lumMod val="75000"/>
                    <a:lumOff val="25000"/>
                  </a:prstClr>
                </a:solidFill>
                <a:effectLst/>
                <a:uLnTx/>
                <a:uFillTx/>
                <a:latin typeface="Tw Cen MT" panose="020B0602020104020603" pitchFamily="34" charset="0"/>
                <a:ea typeface="+mj-ea"/>
                <a:cs typeface="Arial" panose="020B0604020202020204" pitchFamily="34" charset="0"/>
              </a:rPr>
            </a:br>
            <a:r>
              <a:rPr kumimoji="0" lang="en-US" sz="4900" b="1" i="0" u="none" strike="noStrike" kern="1200" cap="none" spc="-50" normalizeH="0" baseline="0" noProof="0">
                <a:ln>
                  <a:noFill/>
                </a:ln>
                <a:solidFill>
                  <a:prstClr val="black">
                    <a:lumMod val="75000"/>
                    <a:lumOff val="25000"/>
                  </a:prstClr>
                </a:solidFill>
                <a:effectLst/>
                <a:uLnTx/>
                <a:uFillTx/>
                <a:latin typeface="Tw Cen MT" panose="020B0602020104020603" pitchFamily="34" charset="0"/>
                <a:ea typeface="+mj-ea"/>
                <a:cs typeface="Arial" panose="020B0604020202020204" pitchFamily="34" charset="0"/>
              </a:rPr>
              <a:t>Pagando cuentas</a:t>
            </a:r>
            <a:endParaRPr lang="en-US"/>
          </a:p>
        </p:txBody>
      </p:sp>
      <p:pic>
        <p:nvPicPr>
          <p:cNvPr id="6" name="Content Placeholder 5">
            <a:extLst>
              <a:ext uri="{FF2B5EF4-FFF2-40B4-BE49-F238E27FC236}">
                <a16:creationId xmlns:a16="http://schemas.microsoft.com/office/drawing/2014/main" id="{A2FC60E7-0485-DDCD-8DF7-ADFE41104263}"/>
              </a:ext>
            </a:extLst>
          </p:cNvPr>
          <p:cNvPicPr>
            <a:picLocks noGrp="1" noChangeAspect="1"/>
          </p:cNvPicPr>
          <p:nvPr>
            <p:ph idx="1"/>
          </p:nvPr>
        </p:nvPicPr>
        <p:blipFill>
          <a:blip r:embed="rId3"/>
          <a:stretch>
            <a:fillRect/>
          </a:stretch>
        </p:blipFill>
        <p:spPr>
          <a:xfrm>
            <a:off x="3937674" y="2048258"/>
            <a:ext cx="4032503" cy="3072383"/>
          </a:xfrm>
          <a:prstGeom prst="rect">
            <a:avLst/>
          </a:prstGeom>
        </p:spPr>
      </p:pic>
      <p:sp>
        <p:nvSpPr>
          <p:cNvPr id="4" name="Footer Placeholder 3">
            <a:extLst>
              <a:ext uri="{FF2B5EF4-FFF2-40B4-BE49-F238E27FC236}">
                <a16:creationId xmlns:a16="http://schemas.microsoft.com/office/drawing/2014/main" id="{39104849-30AD-6356-76E7-B88D41C7D617}"/>
              </a:ext>
            </a:extLst>
          </p:cNvPr>
          <p:cNvSpPr>
            <a:spLocks noGrp="1"/>
          </p:cNvSpPr>
          <p:nvPr>
            <p:ph type="ftr" sz="quarter" idx="11"/>
          </p:nvPr>
        </p:nvSpPr>
        <p:spPr/>
        <p:txBody>
          <a:bodyPr/>
          <a:lstStyle/>
          <a:p>
            <a:r>
              <a:rPr lang="en-US"/>
              <a:t>Advancing School and Communities for Student Success</a:t>
            </a:r>
          </a:p>
        </p:txBody>
      </p:sp>
      <p:sp>
        <p:nvSpPr>
          <p:cNvPr id="5" name="Slide Number Placeholder 4">
            <a:extLst>
              <a:ext uri="{FF2B5EF4-FFF2-40B4-BE49-F238E27FC236}">
                <a16:creationId xmlns:a16="http://schemas.microsoft.com/office/drawing/2014/main" id="{20E80E14-ABBF-2D4D-F438-E63490277909}"/>
              </a:ext>
            </a:extLst>
          </p:cNvPr>
          <p:cNvSpPr>
            <a:spLocks noGrp="1"/>
          </p:cNvSpPr>
          <p:nvPr>
            <p:ph type="sldNum" sz="quarter" idx="12"/>
          </p:nvPr>
        </p:nvSpPr>
        <p:spPr/>
        <p:txBody>
          <a:bodyPr/>
          <a:lstStyle/>
          <a:p>
            <a:fld id="{0E076EE1-0815-4E96-9C74-8F8CAB1BCA50}" type="slidenum">
              <a:rPr lang="en-US" smtClean="0"/>
              <a:t>8</a:t>
            </a:fld>
            <a:endParaRPr lang="en-US"/>
          </a:p>
        </p:txBody>
      </p:sp>
    </p:spTree>
    <p:extLst>
      <p:ext uri="{BB962C8B-B14F-4D97-AF65-F5344CB8AC3E}">
        <p14:creationId xmlns:p14="http://schemas.microsoft.com/office/powerpoint/2010/main" val="3792523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BEBF0-AB35-57C9-FC34-98B3C3FD75EE}"/>
              </a:ext>
            </a:extLst>
          </p:cNvPr>
          <p:cNvSpPr>
            <a:spLocks noGrp="1"/>
          </p:cNvSpPr>
          <p:nvPr>
            <p:ph type="title"/>
          </p:nvPr>
        </p:nvSpPr>
        <p:spPr/>
        <p:txBody>
          <a:bodyPr/>
          <a:lstStyle/>
          <a:p>
            <a:pPr algn="ctr"/>
            <a:r>
              <a:rPr lang="en-US" b="1">
                <a:latin typeface="Tw Cen MT" panose="020B0602020104020603" pitchFamily="34" charset="0"/>
              </a:rPr>
              <a:t>OTRAS FORMAS DE AYUDAR…….</a:t>
            </a:r>
          </a:p>
        </p:txBody>
      </p:sp>
      <p:pic>
        <p:nvPicPr>
          <p:cNvPr id="6" name="Content Placeholder 5">
            <a:extLst>
              <a:ext uri="{FF2B5EF4-FFF2-40B4-BE49-F238E27FC236}">
                <a16:creationId xmlns:a16="http://schemas.microsoft.com/office/drawing/2014/main" id="{8D68B646-75F6-5536-02EB-FA77F5BAB6D2}"/>
              </a:ext>
            </a:extLst>
          </p:cNvPr>
          <p:cNvPicPr>
            <a:picLocks noGrp="1" noChangeAspect="1"/>
          </p:cNvPicPr>
          <p:nvPr>
            <p:ph idx="1"/>
          </p:nvPr>
        </p:nvPicPr>
        <p:blipFill>
          <a:blip r:embed="rId3"/>
          <a:stretch>
            <a:fillRect/>
          </a:stretch>
        </p:blipFill>
        <p:spPr>
          <a:xfrm>
            <a:off x="1925925" y="2141982"/>
            <a:ext cx="1619250" cy="1162050"/>
          </a:xfrm>
          <a:prstGeom prst="rect">
            <a:avLst/>
          </a:prstGeom>
        </p:spPr>
      </p:pic>
      <p:sp>
        <p:nvSpPr>
          <p:cNvPr id="4" name="Footer Placeholder 3">
            <a:extLst>
              <a:ext uri="{FF2B5EF4-FFF2-40B4-BE49-F238E27FC236}">
                <a16:creationId xmlns:a16="http://schemas.microsoft.com/office/drawing/2014/main" id="{F9679E4D-ECE1-EE71-44AC-1C8EE1741B38}"/>
              </a:ext>
            </a:extLst>
          </p:cNvPr>
          <p:cNvSpPr>
            <a:spLocks noGrp="1"/>
          </p:cNvSpPr>
          <p:nvPr>
            <p:ph type="ftr" sz="quarter" idx="11"/>
          </p:nvPr>
        </p:nvSpPr>
        <p:spPr/>
        <p:txBody>
          <a:bodyPr/>
          <a:lstStyle/>
          <a:p>
            <a:r>
              <a:rPr lang="en-US"/>
              <a:t>Advancing School and Communities for Student Success</a:t>
            </a:r>
          </a:p>
        </p:txBody>
      </p:sp>
      <p:sp>
        <p:nvSpPr>
          <p:cNvPr id="5" name="Slide Number Placeholder 4">
            <a:extLst>
              <a:ext uri="{FF2B5EF4-FFF2-40B4-BE49-F238E27FC236}">
                <a16:creationId xmlns:a16="http://schemas.microsoft.com/office/drawing/2014/main" id="{B8B3AE8B-1837-587A-90AD-4911C48D857E}"/>
              </a:ext>
            </a:extLst>
          </p:cNvPr>
          <p:cNvSpPr>
            <a:spLocks noGrp="1"/>
          </p:cNvSpPr>
          <p:nvPr>
            <p:ph type="sldNum" sz="quarter" idx="12"/>
          </p:nvPr>
        </p:nvSpPr>
        <p:spPr/>
        <p:txBody>
          <a:bodyPr/>
          <a:lstStyle/>
          <a:p>
            <a:fld id="{0E076EE1-0815-4E96-9C74-8F8CAB1BCA50}" type="slidenum">
              <a:rPr lang="en-US" smtClean="0"/>
              <a:t>9</a:t>
            </a:fld>
            <a:endParaRPr lang="en-US"/>
          </a:p>
        </p:txBody>
      </p:sp>
      <p:pic>
        <p:nvPicPr>
          <p:cNvPr id="7" name="Picture 6">
            <a:extLst>
              <a:ext uri="{FF2B5EF4-FFF2-40B4-BE49-F238E27FC236}">
                <a16:creationId xmlns:a16="http://schemas.microsoft.com/office/drawing/2014/main" id="{E36D52AF-49F6-CECD-ED75-A53F243CD263}"/>
              </a:ext>
            </a:extLst>
          </p:cNvPr>
          <p:cNvPicPr>
            <a:picLocks noChangeAspect="1"/>
          </p:cNvPicPr>
          <p:nvPr/>
        </p:nvPicPr>
        <p:blipFill>
          <a:blip r:embed="rId4"/>
          <a:stretch>
            <a:fillRect/>
          </a:stretch>
        </p:blipFill>
        <p:spPr>
          <a:xfrm>
            <a:off x="5538216" y="1932432"/>
            <a:ext cx="1371600" cy="1371600"/>
          </a:xfrm>
          <a:prstGeom prst="rect">
            <a:avLst/>
          </a:prstGeom>
        </p:spPr>
      </p:pic>
      <p:pic>
        <p:nvPicPr>
          <p:cNvPr id="8" name="Picture 7">
            <a:extLst>
              <a:ext uri="{FF2B5EF4-FFF2-40B4-BE49-F238E27FC236}">
                <a16:creationId xmlns:a16="http://schemas.microsoft.com/office/drawing/2014/main" id="{753F5197-AECC-D86B-3ACE-121D6EEF7BC2}"/>
              </a:ext>
            </a:extLst>
          </p:cNvPr>
          <p:cNvPicPr>
            <a:picLocks noChangeAspect="1"/>
          </p:cNvPicPr>
          <p:nvPr/>
        </p:nvPicPr>
        <p:blipFill>
          <a:blip r:embed="rId5"/>
          <a:stretch>
            <a:fillRect/>
          </a:stretch>
        </p:blipFill>
        <p:spPr>
          <a:xfrm>
            <a:off x="8902857" y="1901648"/>
            <a:ext cx="1609725" cy="1609725"/>
          </a:xfrm>
          <a:prstGeom prst="rect">
            <a:avLst/>
          </a:prstGeom>
        </p:spPr>
      </p:pic>
      <p:pic>
        <p:nvPicPr>
          <p:cNvPr id="9" name="Picture 8">
            <a:extLst>
              <a:ext uri="{FF2B5EF4-FFF2-40B4-BE49-F238E27FC236}">
                <a16:creationId xmlns:a16="http://schemas.microsoft.com/office/drawing/2014/main" id="{2DC816B1-90A5-7660-8879-054E00672F37}"/>
              </a:ext>
            </a:extLst>
          </p:cNvPr>
          <p:cNvPicPr>
            <a:picLocks noChangeAspect="1"/>
          </p:cNvPicPr>
          <p:nvPr/>
        </p:nvPicPr>
        <p:blipFill>
          <a:blip r:embed="rId6"/>
          <a:stretch>
            <a:fillRect/>
          </a:stretch>
        </p:blipFill>
        <p:spPr>
          <a:xfrm>
            <a:off x="1933585" y="4088674"/>
            <a:ext cx="1752600" cy="1162050"/>
          </a:xfrm>
          <a:prstGeom prst="rect">
            <a:avLst/>
          </a:prstGeom>
        </p:spPr>
      </p:pic>
      <p:pic>
        <p:nvPicPr>
          <p:cNvPr id="10" name="Picture 9">
            <a:extLst>
              <a:ext uri="{FF2B5EF4-FFF2-40B4-BE49-F238E27FC236}">
                <a16:creationId xmlns:a16="http://schemas.microsoft.com/office/drawing/2014/main" id="{AD93B0BC-0819-6A64-D723-EF236E2B722A}"/>
              </a:ext>
            </a:extLst>
          </p:cNvPr>
          <p:cNvPicPr>
            <a:picLocks noChangeAspect="1"/>
          </p:cNvPicPr>
          <p:nvPr/>
        </p:nvPicPr>
        <p:blipFill>
          <a:blip r:embed="rId7"/>
          <a:stretch>
            <a:fillRect/>
          </a:stretch>
        </p:blipFill>
        <p:spPr>
          <a:xfrm>
            <a:off x="5481066" y="3768316"/>
            <a:ext cx="2857500" cy="1600200"/>
          </a:xfrm>
          <a:prstGeom prst="rect">
            <a:avLst/>
          </a:prstGeom>
        </p:spPr>
      </p:pic>
      <p:sp>
        <p:nvSpPr>
          <p:cNvPr id="11" name="TextBox 10">
            <a:extLst>
              <a:ext uri="{FF2B5EF4-FFF2-40B4-BE49-F238E27FC236}">
                <a16:creationId xmlns:a16="http://schemas.microsoft.com/office/drawing/2014/main" id="{0405272C-CA35-2610-8804-EE1633412827}"/>
              </a:ext>
            </a:extLst>
          </p:cNvPr>
          <p:cNvSpPr txBox="1"/>
          <p:nvPr/>
        </p:nvSpPr>
        <p:spPr>
          <a:xfrm>
            <a:off x="1929057" y="3474522"/>
            <a:ext cx="2471130" cy="369332"/>
          </a:xfrm>
          <a:prstGeom prst="rect">
            <a:avLst/>
          </a:prstGeom>
          <a:noFill/>
        </p:spPr>
        <p:txBody>
          <a:bodyPr wrap="square" rtlCol="0">
            <a:spAutoFit/>
          </a:bodyPr>
          <a:lstStyle/>
          <a:p>
            <a:r>
              <a:rPr lang="en-US"/>
              <a:t>Usar tarjetas didácticas</a:t>
            </a:r>
          </a:p>
        </p:txBody>
      </p:sp>
      <p:sp>
        <p:nvSpPr>
          <p:cNvPr id="12" name="TextBox 11">
            <a:extLst>
              <a:ext uri="{FF2B5EF4-FFF2-40B4-BE49-F238E27FC236}">
                <a16:creationId xmlns:a16="http://schemas.microsoft.com/office/drawing/2014/main" id="{D5FF5D43-273D-D767-49F5-E179B86DEEAA}"/>
              </a:ext>
            </a:extLst>
          </p:cNvPr>
          <p:cNvSpPr txBox="1"/>
          <p:nvPr/>
        </p:nvSpPr>
        <p:spPr>
          <a:xfrm>
            <a:off x="5733288" y="3304032"/>
            <a:ext cx="896112" cy="369332"/>
          </a:xfrm>
          <a:prstGeom prst="rect">
            <a:avLst/>
          </a:prstGeom>
          <a:noFill/>
        </p:spPr>
        <p:txBody>
          <a:bodyPr wrap="square" rtlCol="0">
            <a:spAutoFit/>
          </a:bodyPr>
          <a:lstStyle/>
          <a:p>
            <a:r>
              <a:rPr lang="en-US" dirty="0"/>
              <a:t>Dados</a:t>
            </a:r>
          </a:p>
        </p:txBody>
      </p:sp>
      <p:sp>
        <p:nvSpPr>
          <p:cNvPr id="13" name="TextBox 12">
            <a:extLst>
              <a:ext uri="{FF2B5EF4-FFF2-40B4-BE49-F238E27FC236}">
                <a16:creationId xmlns:a16="http://schemas.microsoft.com/office/drawing/2014/main" id="{F8D5FF3A-0D9A-9818-7A24-0572113C7784}"/>
              </a:ext>
            </a:extLst>
          </p:cNvPr>
          <p:cNvSpPr txBox="1"/>
          <p:nvPr/>
        </p:nvSpPr>
        <p:spPr>
          <a:xfrm>
            <a:off x="8902857" y="3675661"/>
            <a:ext cx="2252823" cy="369332"/>
          </a:xfrm>
          <a:prstGeom prst="rect">
            <a:avLst/>
          </a:prstGeom>
          <a:noFill/>
        </p:spPr>
        <p:txBody>
          <a:bodyPr wrap="square" rtlCol="0">
            <a:spAutoFit/>
          </a:bodyPr>
          <a:lstStyle/>
          <a:p>
            <a:r>
              <a:rPr lang="en-US"/>
              <a:t>Jugando a las cartas</a:t>
            </a:r>
          </a:p>
        </p:txBody>
      </p:sp>
      <p:sp>
        <p:nvSpPr>
          <p:cNvPr id="14" name="TextBox 13">
            <a:extLst>
              <a:ext uri="{FF2B5EF4-FFF2-40B4-BE49-F238E27FC236}">
                <a16:creationId xmlns:a16="http://schemas.microsoft.com/office/drawing/2014/main" id="{DEB309DF-36F1-DB37-DAB1-35122EBCD1E4}"/>
              </a:ext>
            </a:extLst>
          </p:cNvPr>
          <p:cNvSpPr txBox="1"/>
          <p:nvPr/>
        </p:nvSpPr>
        <p:spPr>
          <a:xfrm>
            <a:off x="2197608" y="5495544"/>
            <a:ext cx="1752600" cy="369332"/>
          </a:xfrm>
          <a:prstGeom prst="rect">
            <a:avLst/>
          </a:prstGeom>
          <a:noFill/>
        </p:spPr>
        <p:txBody>
          <a:bodyPr wrap="square" rtlCol="0">
            <a:spAutoFit/>
          </a:bodyPr>
          <a:lstStyle/>
          <a:p>
            <a:r>
              <a:rPr lang="en-US" dirty="0" err="1"/>
              <a:t>Bloques</a:t>
            </a:r>
            <a:r>
              <a:rPr lang="en-US" dirty="0"/>
              <a:t> de </a:t>
            </a:r>
            <a:r>
              <a:rPr lang="en-US" dirty="0" err="1"/>
              <a:t>lego</a:t>
            </a:r>
            <a:endParaRPr lang="en-US" dirty="0"/>
          </a:p>
        </p:txBody>
      </p:sp>
      <p:sp>
        <p:nvSpPr>
          <p:cNvPr id="15" name="TextBox 14">
            <a:extLst>
              <a:ext uri="{FF2B5EF4-FFF2-40B4-BE49-F238E27FC236}">
                <a16:creationId xmlns:a16="http://schemas.microsoft.com/office/drawing/2014/main" id="{8AC8E090-ECD7-AA2D-362F-1ECDB25EAC38}"/>
              </a:ext>
            </a:extLst>
          </p:cNvPr>
          <p:cNvSpPr txBox="1"/>
          <p:nvPr/>
        </p:nvSpPr>
        <p:spPr>
          <a:xfrm>
            <a:off x="6208776" y="5292228"/>
            <a:ext cx="2560320" cy="369332"/>
          </a:xfrm>
          <a:prstGeom prst="rect">
            <a:avLst/>
          </a:prstGeom>
          <a:noFill/>
        </p:spPr>
        <p:txBody>
          <a:bodyPr wrap="square" rtlCol="0">
            <a:spAutoFit/>
          </a:bodyPr>
          <a:lstStyle/>
          <a:p>
            <a:r>
              <a:rPr lang="en-US" dirty="0" err="1"/>
              <a:t>Hacer</a:t>
            </a:r>
            <a:r>
              <a:rPr lang="en-US" dirty="0"/>
              <a:t> </a:t>
            </a:r>
            <a:r>
              <a:rPr lang="en-US" dirty="0" err="1"/>
              <a:t>dibujos</a:t>
            </a:r>
            <a:endParaRPr lang="en-US" dirty="0"/>
          </a:p>
        </p:txBody>
      </p:sp>
    </p:spTree>
    <p:extLst>
      <p:ext uri="{BB962C8B-B14F-4D97-AF65-F5344CB8AC3E}">
        <p14:creationId xmlns:p14="http://schemas.microsoft.com/office/powerpoint/2010/main" val="2192273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Lst>
  </p:timing>
</p:sld>
</file>

<file path=ppt/theme/theme1.xml><?xml version="1.0" encoding="utf-8"?>
<a:theme xmlns:a="http://schemas.openxmlformats.org/drawingml/2006/main" name="Retrospect">
  <a:themeElements>
    <a:clrScheme name="Custom 1">
      <a:dk1>
        <a:sysClr val="windowText" lastClr="000000"/>
      </a:dk1>
      <a:lt1>
        <a:sysClr val="window" lastClr="FFFFFF"/>
      </a:lt1>
      <a:dk2>
        <a:srgbClr val="002B38"/>
      </a:dk2>
      <a:lt2>
        <a:srgbClr val="DEF2F5"/>
      </a:lt2>
      <a:accent1>
        <a:srgbClr val="00B050"/>
      </a:accent1>
      <a:accent2>
        <a:srgbClr val="0070C0"/>
      </a:accent2>
      <a:accent3>
        <a:srgbClr val="287098"/>
      </a:accent3>
      <a:accent4>
        <a:srgbClr val="617483"/>
      </a:accent4>
      <a:accent5>
        <a:srgbClr val="555078"/>
      </a:accent5>
      <a:accent6>
        <a:srgbClr val="7F63AB"/>
      </a:accent6>
      <a:hlink>
        <a:srgbClr val="27A8DF"/>
      </a:hlink>
      <a:folHlink>
        <a:srgbClr val="7F63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51C0F30B34B641A44D23C315261275" ma:contentTypeVersion="15" ma:contentTypeDescription="Create a new document." ma:contentTypeScope="" ma:versionID="97d0157e3fc45fffba703412763cbce4">
  <xsd:schema xmlns:xsd="http://www.w3.org/2001/XMLSchema" xmlns:xs="http://www.w3.org/2001/XMLSchema" xmlns:p="http://schemas.microsoft.com/office/2006/metadata/properties" xmlns:ns2="229bd486-cf94-4fa8-a5e4-d1fc2bce0e56" xmlns:ns3="57adea6f-7711-4992-9707-0e1789935be5" targetNamespace="http://schemas.microsoft.com/office/2006/metadata/properties" ma:root="true" ma:fieldsID="4f23e129c100b4dd17ed6a401e5b3985" ns2:_="" ns3:_="">
    <xsd:import namespace="229bd486-cf94-4fa8-a5e4-d1fc2bce0e56"/>
    <xsd:import namespace="57adea6f-7711-4992-9707-0e1789935be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9bd486-cf94-4fa8-a5e4-d1fc2bce0e5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8c48579-fd91-41c9-be89-36bca3b6538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7adea6f-7711-4992-9707-0e1789935be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c0ce06df-3dea-48ae-b07d-1e616d6e9f35}" ma:internalName="TaxCatchAll" ma:showField="CatchAllData" ma:web="57adea6f-7711-4992-9707-0e1789935be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C8246B4-90E0-4136-9E9E-9953B87ED364}">
  <ds:schemaRefs>
    <ds:schemaRef ds:uri="229bd486-cf94-4fa8-a5e4-d1fc2bce0e56"/>
    <ds:schemaRef ds:uri="57adea6f-7711-4992-9707-0e1789935be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105D5575-91B8-4B46-A9BD-A03C555352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1230</Words>
  <Application>Microsoft Office PowerPoint</Application>
  <PresentationFormat>Widescreen</PresentationFormat>
  <Paragraphs>162</Paragraphs>
  <Slides>18</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Calibri</vt:lpstr>
      <vt:lpstr>Calibri Light</vt:lpstr>
      <vt:lpstr>Merriweather</vt:lpstr>
      <vt:lpstr>Symbol</vt:lpstr>
      <vt:lpstr>Times New Roman</vt:lpstr>
      <vt:lpstr>Tw Cen MT</vt:lpstr>
      <vt:lpstr>Wingdings</vt:lpstr>
      <vt:lpstr>Retrospect</vt:lpstr>
      <vt:lpstr>Estrategias de Matemáticas-Parte 2 Consejo Asesor de Padres Migrantes de Florida Junio 9, 2023 </vt:lpstr>
      <vt:lpstr>Distritos miembros de PAEC</vt:lpstr>
      <vt:lpstr>Programas y Servicios PAEC</vt:lpstr>
      <vt:lpstr>PowerPoint Presentation</vt:lpstr>
      <vt:lpstr>Matemáticas en la cocina</vt:lpstr>
      <vt:lpstr>      Matemáticas en el camino </vt:lpstr>
      <vt:lpstr>       Repasando las horas </vt:lpstr>
      <vt:lpstr>       Pagando cuentas</vt:lpstr>
      <vt:lpstr>OTRAS FORMAS DE AYUDAR…….</vt:lpstr>
      <vt:lpstr>Explorando sus Kits</vt:lpstr>
      <vt:lpstr>PowerPoint Presentation</vt:lpstr>
      <vt:lpstr>PowerPoint Presentation</vt:lpstr>
      <vt:lpstr>HANDS 2 MIND/DE MANOS A MENTE</vt:lpstr>
      <vt:lpstr>SPLASHLEARN/SALPICARPRENDER</vt:lpstr>
      <vt:lpstr>MATH PLAYGROUND/JUEGOS DE MATEMATICAS</vt:lpstr>
      <vt:lpstr>KHAN ACADEMY/ACADEMIA KHAN</vt:lpstr>
      <vt:lpstr>PowerPoint Presentation</vt:lpstr>
      <vt:lpstr>¡Gracias por acompañarnos hoy! </vt:lpstr>
    </vt:vector>
  </TitlesOfParts>
  <Company>Panhandle Area Educational Consortium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Training</dc:title>
  <dc:creator>Cindi Davis</dc:creator>
  <cp:lastModifiedBy>Judith Flores</cp:lastModifiedBy>
  <cp:revision>1</cp:revision>
  <cp:lastPrinted>2023-06-08T15:10:09Z</cp:lastPrinted>
  <dcterms:created xsi:type="dcterms:W3CDTF">2017-05-12T20:03:02Z</dcterms:created>
  <dcterms:modified xsi:type="dcterms:W3CDTF">2023-06-09T20:30:36Z</dcterms:modified>
</cp:coreProperties>
</file>