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82601" y="3100388"/>
            <a:ext cx="8178800" cy="1166812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18" descr="FDOE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9" y="5353050"/>
            <a:ext cx="3635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6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35364" y="4944147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32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22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BDDC799-24E3-4DEF-BEF1-86026C88F196}" type="datetimeFigureOut">
              <a:rPr lang="en-US" altLang="en-US" smtClean="0">
                <a:solidFill>
                  <a:prstClr val="black"/>
                </a:solidFill>
              </a:rPr>
              <a:pPr/>
              <a:t>2/15/2021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9577941-D55B-4639-BCBA-FC17194338FB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0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67D528C-66C6-43A3-B399-C00F44BFB2A9}" type="datetimeFigureOut">
              <a:rPr lang="en-US" altLang="en-US" smtClean="0">
                <a:solidFill>
                  <a:prstClr val="black"/>
                </a:solidFill>
              </a:rPr>
              <a:pPr/>
              <a:t>2/15/2021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7A0150A-8FFB-4736-BD16-C4D20D41B6D1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56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50860BE-80A4-40F2-8C27-C7A6680C3D7F}" type="datetimeFigureOut">
              <a:rPr lang="en-US" altLang="en-US" smtClean="0">
                <a:solidFill>
                  <a:prstClr val="black"/>
                </a:solidFill>
              </a:rPr>
              <a:pPr/>
              <a:t>2/15/2021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62FA45F-D771-410D-BC49-7FC061B4C13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3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53CBC40-E0E8-4E71-8C0E-288C3A9DE6D4}" type="datetimeFigureOut">
              <a:rPr lang="en-US" altLang="en-US" smtClean="0">
                <a:solidFill>
                  <a:prstClr val="black"/>
                </a:solidFill>
              </a:rPr>
              <a:pPr/>
              <a:t>2/15/2021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D0C170E-D3B0-4B29-B7D0-E73B307E2965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6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AA1A902-BFBD-4A34-B769-5048D8D3F2D4}" type="datetimeFigureOut">
              <a:rPr lang="en-US" altLang="en-US" smtClean="0">
                <a:solidFill>
                  <a:prstClr val="black"/>
                </a:solidFill>
              </a:rPr>
              <a:pPr/>
              <a:t>2/15/2021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D0736C8-5ACB-4A6D-9815-5C3C11C1A2AA}" type="slidenum">
              <a:rPr lang="en-US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8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824290"/>
            <a:ext cx="9144000" cy="11588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98639" y="3340100"/>
            <a:ext cx="5546725" cy="107632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 userDrawn="1"/>
        </p:nvSpPr>
        <p:spPr bwMode="auto">
          <a:xfrm>
            <a:off x="2090738" y="3429001"/>
            <a:ext cx="496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Arial" charset="0"/>
                <a:cs typeface="Arial" charset="0"/>
              </a:rPr>
              <a:t>www.FLDOE.org</a:t>
            </a:r>
          </a:p>
        </p:txBody>
      </p:sp>
      <p:pic>
        <p:nvPicPr>
          <p:cNvPr id="8" name="Picture 24" descr="FDO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10345" r="67973" b="10629"/>
          <a:stretch>
            <a:fillRect/>
          </a:stretch>
        </p:blipFill>
        <p:spPr bwMode="auto">
          <a:xfrm>
            <a:off x="3294063" y="439738"/>
            <a:ext cx="25273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5554663"/>
            <a:ext cx="3219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16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4" y="5329240"/>
            <a:ext cx="34607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82601" y="3100388"/>
            <a:ext cx="8178800" cy="1166812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6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35364" y="4937952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182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1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3FFA81F1-8826-432B-97B8-1A0CF827B857}" type="datetime1">
              <a:rPr lang="en-US" smtClean="0">
                <a:solidFill>
                  <a:prstClr val="black"/>
                </a:solidFill>
              </a:rPr>
              <a:pPr/>
              <a:t>2/15/2021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6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2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6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002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8" y="5054602"/>
            <a:ext cx="673276" cy="279400"/>
          </a:xfrm>
          <a:prstGeom prst="rect">
            <a:avLst/>
          </a:prstGeom>
        </p:spPr>
        <p:txBody>
          <a:bodyPr/>
          <a:lstStyle/>
          <a:p>
            <a:fld id="{B7581793-9CEE-48D4-9243-446C42F8DD49}" type="datetime1">
              <a:rPr lang="en-US" smtClean="0">
                <a:solidFill>
                  <a:prstClr val="black"/>
                </a:solidFill>
              </a:rPr>
              <a:pPr/>
              <a:t>2/15/2021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5" y="5054602"/>
            <a:ext cx="4064860" cy="2794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8" y="5054602"/>
            <a:ext cx="413483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6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32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50"/>
            <a:ext cx="7886700" cy="4354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1148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92386"/>
            <a:ext cx="3868340" cy="4366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144687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792384"/>
            <a:ext cx="3887391" cy="4366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8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2"/>
            <a:ext cx="7181850" cy="1439863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18" descr="FDO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6" y="474663"/>
            <a:ext cx="48133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08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2"/>
            <a:ext cx="7181850" cy="1439863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18" descr="FDO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6" y="468313"/>
            <a:ext cx="4813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07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2"/>
            <a:ext cx="7181850" cy="1439863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18" descr="FDO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6" y="468313"/>
            <a:ext cx="4813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52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2"/>
            <a:ext cx="7181850" cy="1439863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18" descr="FDO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6" y="474663"/>
            <a:ext cx="48133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879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2"/>
            <a:ext cx="7181850" cy="1439863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18" descr="FDO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6" y="468313"/>
            <a:ext cx="4813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77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92386"/>
            <a:ext cx="3868340" cy="4366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144687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792384"/>
            <a:ext cx="3887391" cy="4366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2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1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://www.fldoe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906589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8650" y="6400800"/>
            <a:ext cx="7886700" cy="387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A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2"/>
              </a:rPr>
              <a:t>www.FLDOE.org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262A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6711950"/>
            <a:ext cx="3657600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9" y="19050"/>
            <a:ext cx="2574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1" y="442913"/>
            <a:ext cx="3101975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38850" y="442913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86400" y="6711950"/>
            <a:ext cx="3657600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8628064" y="6324600"/>
            <a:ext cx="479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EF59C-A5D1-4863-9635-3A9576E6FE2F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8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262A63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panose="020B0604020202020204" pitchFamily="34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Paulina.Lewis@fldo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+mj-lt"/>
              </a:rPr>
              <a:t>Florida Migrant Parent Advisory Council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Saturday, February 6, 2021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6:00pm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dirty="0">
                <a:latin typeface="+mn-lt"/>
              </a:rPr>
              <a:t>Paulina Lewis</a:t>
            </a:r>
          </a:p>
          <a:p>
            <a:pPr algn="ctr"/>
            <a:r>
              <a:rPr lang="en-US" dirty="0">
                <a:latin typeface="+mn-lt"/>
              </a:rPr>
              <a:t>FMEP State Coordinator of Florida Migrant Parent Advisory Council, ID&amp;R, &amp; Family Engagement 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383780" y="87682"/>
            <a:ext cx="1760220" cy="234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2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9842" y="1958641"/>
            <a:ext cx="3868340" cy="43663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+mn-lt"/>
              </a:rPr>
              <a:t>Review summary from Family Engagement Team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+mn-lt"/>
              </a:rPr>
              <a:t>Discuss shared-vision for Florida Migrant Parent Advisory Council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+mn-lt"/>
              </a:rPr>
              <a:t>Review strategies for being proactive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dirty="0" err="1">
                <a:latin typeface="+mj-lt"/>
              </a:rPr>
              <a:t>Objetivos</a:t>
            </a:r>
            <a:endParaRPr lang="en-US" sz="3200" dirty="0">
              <a:latin typeface="+mj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29151" y="1958642"/>
            <a:ext cx="3887391" cy="43663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400" dirty="0">
                <a:latin typeface="+mn-lt"/>
              </a:rPr>
              <a:t>Revise el resumen del Equipo de participación familiar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>
                <a:latin typeface="+mn-lt"/>
              </a:rPr>
              <a:t>Discutir la visión compartida del Consejo Asesor de Padres Migrantes de Florida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>
                <a:latin typeface="+mn-lt"/>
              </a:rPr>
              <a:t>Revisar estrategias para ser proactivo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82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+mj-lt"/>
              </a:rPr>
              <a:t>Family Engagement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2" y="1892138"/>
            <a:ext cx="3868340" cy="4366369"/>
          </a:xfrm>
        </p:spPr>
        <p:txBody>
          <a:bodyPr>
            <a:normAutofit lnSpcReduction="10000"/>
          </a:bodyPr>
          <a:lstStyle/>
          <a:p>
            <a:r>
              <a:rPr lang="en-US" sz="1400" dirty="0">
                <a:latin typeface="+mn-lt"/>
              </a:rPr>
              <a:t>Our team consists of State administrators/directors from multiple federal programs including: </a:t>
            </a:r>
          </a:p>
          <a:p>
            <a:pPr lvl="1"/>
            <a:r>
              <a:rPr lang="en-US" sz="1400" dirty="0">
                <a:latin typeface="+mn-lt"/>
              </a:rPr>
              <a:t>Title I, Part A (Basic Program)</a:t>
            </a:r>
          </a:p>
          <a:p>
            <a:pPr lvl="1"/>
            <a:r>
              <a:rPr lang="en-US" sz="1400" dirty="0">
                <a:latin typeface="+mn-lt"/>
              </a:rPr>
              <a:t>Title I, Part C (Migrant Education Program)</a:t>
            </a:r>
          </a:p>
          <a:p>
            <a:pPr lvl="1"/>
            <a:r>
              <a:rPr lang="en-US" sz="1400" dirty="0">
                <a:latin typeface="+mn-lt"/>
              </a:rPr>
              <a:t>Title IX (McKinney-Vento/Homeless)</a:t>
            </a:r>
          </a:p>
          <a:p>
            <a:r>
              <a:rPr lang="en-US" sz="1400" dirty="0">
                <a:latin typeface="+mn-lt"/>
              </a:rPr>
              <a:t>Our team is collaborating across programs to determine how family engagement requirements are met, and how processes can be improved </a:t>
            </a:r>
          </a:p>
          <a:p>
            <a:r>
              <a:rPr lang="en-US" sz="1400" dirty="0">
                <a:latin typeface="+mn-lt"/>
              </a:rPr>
              <a:t>Our mission is to create a lasting impact through the development of resources and training modules needed to enhance family engagement throughout our state. In doing so, we can improve the academic achievement of our students. </a:t>
            </a:r>
          </a:p>
          <a:p>
            <a:r>
              <a:rPr lang="en-US" sz="1400" dirty="0">
                <a:latin typeface="+mn-lt"/>
              </a:rPr>
              <a:t>Our team is currently developing a statewide needs assessment to gather data on what resources/assistance may be needed in local school districts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err="1">
                <a:latin typeface="+mj-lt"/>
              </a:rPr>
              <a:t>Equipo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Compromiso</a:t>
            </a:r>
            <a:r>
              <a:rPr lang="en-US" dirty="0">
                <a:latin typeface="+mj-lt"/>
              </a:rPr>
              <a:t> Familiar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29150" y="1926060"/>
            <a:ext cx="3887391" cy="4366368"/>
          </a:xfrm>
        </p:spPr>
        <p:txBody>
          <a:bodyPr>
            <a:normAutofit fontScale="92500" lnSpcReduction="10000"/>
          </a:bodyPr>
          <a:lstStyle/>
          <a:p>
            <a:r>
              <a:rPr lang="es-ES" sz="1400" dirty="0">
                <a:latin typeface="+mn-lt"/>
              </a:rPr>
              <a:t>Nuestro equipo está formado por administradores / directores estatales de múltiples programas federales que incluyen:</a:t>
            </a:r>
          </a:p>
          <a:p>
            <a:pPr lvl="1"/>
            <a:r>
              <a:rPr lang="es-ES" sz="1400" dirty="0">
                <a:latin typeface="+mn-lt"/>
              </a:rPr>
              <a:t>Título I, Parte A (Programa Básico)</a:t>
            </a:r>
          </a:p>
          <a:p>
            <a:pPr lvl="1"/>
            <a:r>
              <a:rPr lang="es-ES" sz="1400" dirty="0">
                <a:latin typeface="+mn-lt"/>
              </a:rPr>
              <a:t>Título I, Parte C (Migrante)</a:t>
            </a:r>
          </a:p>
          <a:p>
            <a:pPr lvl="1"/>
            <a:r>
              <a:rPr lang="es-ES" sz="1400" dirty="0">
                <a:latin typeface="+mn-lt"/>
              </a:rPr>
              <a:t>Título IX (</a:t>
            </a:r>
            <a:r>
              <a:rPr lang="es-ES" sz="1400" dirty="0" err="1">
                <a:latin typeface="+mn-lt"/>
              </a:rPr>
              <a:t>McKinney-Vento</a:t>
            </a:r>
            <a:r>
              <a:rPr lang="es-ES" sz="1400" dirty="0">
                <a:latin typeface="+mn-lt"/>
              </a:rPr>
              <a:t> / Personas sin hogar)</a:t>
            </a:r>
          </a:p>
          <a:p>
            <a:r>
              <a:rPr lang="es-ES" sz="1400" dirty="0">
                <a:latin typeface="+mn-lt"/>
              </a:rPr>
              <a:t>Nuestro equipo está colaborando en todos los programas para determinar cómo se cumplen los requisitos de participación familiar y cómo se pueden mejorar los procesos.</a:t>
            </a:r>
          </a:p>
          <a:p>
            <a:r>
              <a:rPr lang="es-ES" sz="1400" dirty="0">
                <a:latin typeface="+mn-lt"/>
              </a:rPr>
              <a:t>Nuestra misión es crear un impacto duradero mediante el desarrollo de recursos y módulos de capacitación necesarios para mejorar la participación familiar en todo nuestro estado. Al hacerlo, podemos mejorar el rendimiento académico de nuestros estudiantes.</a:t>
            </a:r>
          </a:p>
          <a:p>
            <a:r>
              <a:rPr lang="es-ES" sz="1400" dirty="0">
                <a:latin typeface="+mn-lt"/>
              </a:rPr>
              <a:t>Nuestro equipo está desarrollando actualmente una evaluación de necesidades en todo el estado para recopilar datos sobre qué recursos / asistencia pueden ser necesarios en los distritos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928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2000" dirty="0">
                <a:latin typeface="+mj-lt"/>
              </a:rPr>
              <a:t>Shared-</a:t>
            </a:r>
          </a:p>
          <a:p>
            <a:pPr algn="ctr"/>
            <a:r>
              <a:rPr lang="en-US" sz="2000" dirty="0">
                <a:latin typeface="+mj-lt"/>
              </a:rPr>
              <a:t>Vision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2" y="2043595"/>
            <a:ext cx="3868340" cy="436636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Why did you join FMPAC? What is your vision for FMPAC?</a:t>
            </a:r>
          </a:p>
          <a:p>
            <a:r>
              <a:rPr lang="en-US" sz="2000" dirty="0">
                <a:latin typeface="+mn-lt"/>
              </a:rPr>
              <a:t>What are your personal/professional strengths?</a:t>
            </a:r>
          </a:p>
          <a:p>
            <a:r>
              <a:rPr lang="en-US" sz="2000" dirty="0">
                <a:latin typeface="+mn-lt"/>
              </a:rPr>
              <a:t>What areas would you like to improve? </a:t>
            </a:r>
          </a:p>
          <a:p>
            <a:r>
              <a:rPr lang="en-US" sz="2000" dirty="0">
                <a:latin typeface="+mn-lt"/>
              </a:rPr>
              <a:t>What support would you like from the State or district level?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endParaRPr lang="es-ES" dirty="0"/>
          </a:p>
          <a:p>
            <a:pPr algn="ctr"/>
            <a:r>
              <a:rPr lang="es-ES" sz="2000" dirty="0">
                <a:latin typeface="+mj-lt"/>
              </a:rPr>
              <a:t>Preguntas sobre la visión compartida</a:t>
            </a:r>
            <a:endParaRPr lang="en-US" sz="20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29151" y="2043596"/>
            <a:ext cx="3887391" cy="4366368"/>
          </a:xfrm>
        </p:spPr>
        <p:txBody>
          <a:bodyPr/>
          <a:lstStyle/>
          <a:p>
            <a:r>
              <a:rPr lang="es-ES" sz="2000" dirty="0">
                <a:latin typeface="+mn-lt"/>
              </a:rPr>
              <a:t>¿Por qué se unió a FMPAC? ¿Cuál es su visión para FMPAC?</a:t>
            </a:r>
          </a:p>
          <a:p>
            <a:r>
              <a:rPr lang="es-ES" sz="2000" dirty="0">
                <a:latin typeface="+mn-lt"/>
              </a:rPr>
              <a:t>¿Cuáles son sus fortalezas personales / profesionales?</a:t>
            </a:r>
          </a:p>
          <a:p>
            <a:r>
              <a:rPr lang="es-ES" sz="2000" dirty="0">
                <a:latin typeface="+mn-lt"/>
              </a:rPr>
              <a:t>¿Qué áreas te gustaría mejorar?</a:t>
            </a:r>
          </a:p>
          <a:p>
            <a:r>
              <a:rPr lang="es-ES" sz="2000" dirty="0">
                <a:latin typeface="+mn-lt"/>
              </a:rPr>
              <a:t>¿Qué apoyo le gustaría del nivel estatal o distrito?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84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29842" y="836437"/>
            <a:ext cx="3868340" cy="647700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Proactive Parents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2" y="1561141"/>
            <a:ext cx="3868340" cy="4366369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+mn-lt"/>
              </a:rPr>
              <a:t>Proactive behavior refers to self-initiated behavior to solve a problem before it occurs or becomes worse</a:t>
            </a:r>
          </a:p>
          <a:p>
            <a:r>
              <a:rPr lang="en-US" sz="1200" dirty="0">
                <a:latin typeface="+mn-lt"/>
              </a:rPr>
              <a:t>Parents can be proactive by:</a:t>
            </a:r>
          </a:p>
          <a:p>
            <a:pPr lvl="1"/>
            <a:r>
              <a:rPr lang="en-US" sz="1200" dirty="0">
                <a:latin typeface="+mn-lt"/>
              </a:rPr>
              <a:t>Asking questions/speaking up</a:t>
            </a:r>
          </a:p>
          <a:p>
            <a:pPr lvl="1"/>
            <a:r>
              <a:rPr lang="en-US" sz="1200" dirty="0">
                <a:latin typeface="+mn-lt"/>
              </a:rPr>
              <a:t>Attending district meetings </a:t>
            </a:r>
          </a:p>
          <a:p>
            <a:pPr lvl="1"/>
            <a:r>
              <a:rPr lang="en-US" sz="1200" dirty="0">
                <a:latin typeface="+mn-lt"/>
              </a:rPr>
              <a:t>Talking with parents in your community, asking for their thoughts/concerns</a:t>
            </a:r>
          </a:p>
          <a:p>
            <a:pPr lvl="1"/>
            <a:r>
              <a:rPr lang="en-US" sz="1200" dirty="0">
                <a:latin typeface="+mn-lt"/>
              </a:rPr>
              <a:t>Sharing information with your community </a:t>
            </a:r>
          </a:p>
          <a:p>
            <a:pPr lvl="1"/>
            <a:r>
              <a:rPr lang="en-US" sz="1200" dirty="0">
                <a:latin typeface="+mn-lt"/>
              </a:rPr>
              <a:t>Reaching out to district and state staff with your concerns and ideas </a:t>
            </a:r>
          </a:p>
          <a:p>
            <a:pPr lvl="1"/>
            <a:r>
              <a:rPr lang="en-US" sz="1200" dirty="0">
                <a:latin typeface="+mn-lt"/>
              </a:rPr>
              <a:t>Creating support groups </a:t>
            </a:r>
          </a:p>
          <a:p>
            <a:pPr lvl="1"/>
            <a:r>
              <a:rPr lang="en-US" sz="1200" dirty="0">
                <a:latin typeface="+mn-lt"/>
              </a:rPr>
              <a:t>Working together to create solutions </a:t>
            </a:r>
          </a:p>
          <a:p>
            <a:pPr lvl="1"/>
            <a:r>
              <a:rPr lang="en-US" sz="1200" dirty="0">
                <a:latin typeface="+mn-lt"/>
              </a:rPr>
              <a:t>Completing surveys with your honest feedback</a:t>
            </a:r>
          </a:p>
          <a:p>
            <a:pPr lvl="1"/>
            <a:r>
              <a:rPr lang="en-US" sz="1200" dirty="0">
                <a:latin typeface="+mn-lt"/>
              </a:rPr>
              <a:t>Reading newsletters, emails, and other communications from your school leaders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29150" y="836438"/>
            <a:ext cx="3887391" cy="647699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dirty="0">
                <a:latin typeface="+mj-lt"/>
              </a:rPr>
              <a:t>Padres </a:t>
            </a:r>
            <a:r>
              <a:rPr lang="en-US" dirty="0" err="1">
                <a:latin typeface="+mj-lt"/>
              </a:rPr>
              <a:t>Proactivos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29149" y="1671673"/>
            <a:ext cx="3887391" cy="4366368"/>
          </a:xfrm>
        </p:spPr>
        <p:txBody>
          <a:bodyPr>
            <a:normAutofit/>
          </a:bodyPr>
          <a:lstStyle/>
          <a:p>
            <a:r>
              <a:rPr lang="es-ES" sz="1400" dirty="0">
                <a:latin typeface="+mn-lt"/>
              </a:rPr>
              <a:t>El comportamiento proactivo se refiere al comportamiento </a:t>
            </a:r>
            <a:r>
              <a:rPr lang="es-ES" sz="1400" dirty="0" err="1">
                <a:latin typeface="+mn-lt"/>
              </a:rPr>
              <a:t>autoiniciado</a:t>
            </a:r>
            <a:r>
              <a:rPr lang="es-ES" sz="1400" dirty="0">
                <a:latin typeface="+mn-lt"/>
              </a:rPr>
              <a:t> para resolver un problema antes de que ocurra o empeore</a:t>
            </a:r>
          </a:p>
          <a:p>
            <a:r>
              <a:rPr lang="es-ES" sz="1200" dirty="0">
                <a:latin typeface="+mn-lt"/>
              </a:rPr>
              <a:t>Los padres pueden ser proactivos al:</a:t>
            </a:r>
          </a:p>
          <a:p>
            <a:pPr lvl="1"/>
            <a:r>
              <a:rPr lang="es-ES" sz="1200" dirty="0">
                <a:latin typeface="+mn-lt"/>
              </a:rPr>
              <a:t>Hacer preguntas / expresarse</a:t>
            </a:r>
          </a:p>
          <a:p>
            <a:pPr lvl="1"/>
            <a:r>
              <a:rPr lang="es-ES" sz="1200" dirty="0">
                <a:latin typeface="+mn-lt"/>
              </a:rPr>
              <a:t>Asistir a las reuniones del distrito</a:t>
            </a:r>
          </a:p>
          <a:p>
            <a:pPr lvl="1"/>
            <a:r>
              <a:rPr lang="es-ES" sz="1200" dirty="0">
                <a:latin typeface="+mn-lt"/>
              </a:rPr>
              <a:t>Hablar con los padres en su comunidad, preguntarles sus pensamientos / preocupaciones</a:t>
            </a:r>
          </a:p>
          <a:p>
            <a:pPr lvl="1"/>
            <a:r>
              <a:rPr lang="es-ES" sz="1200" dirty="0">
                <a:latin typeface="+mn-lt"/>
              </a:rPr>
              <a:t>Compartiendo información con su comunidad</a:t>
            </a:r>
          </a:p>
          <a:p>
            <a:pPr lvl="1"/>
            <a:r>
              <a:rPr lang="es-ES" sz="1200" dirty="0">
                <a:latin typeface="+mn-lt"/>
              </a:rPr>
              <a:t>Comunicarse con el personal del distrito y del estado con sus inquietudes e ideas</a:t>
            </a:r>
          </a:p>
          <a:p>
            <a:pPr lvl="1"/>
            <a:r>
              <a:rPr lang="es-ES" sz="1200" dirty="0">
                <a:latin typeface="+mn-lt"/>
              </a:rPr>
              <a:t>Creando grupos de apoyo</a:t>
            </a:r>
          </a:p>
          <a:p>
            <a:pPr lvl="1"/>
            <a:r>
              <a:rPr lang="es-ES" sz="1200" dirty="0">
                <a:latin typeface="+mn-lt"/>
              </a:rPr>
              <a:t>Trabajando juntos para crear soluciones</a:t>
            </a:r>
          </a:p>
          <a:p>
            <a:pPr lvl="1"/>
            <a:r>
              <a:rPr lang="es-ES" sz="1200" dirty="0">
                <a:latin typeface="+mn-lt"/>
              </a:rPr>
              <a:t>Completar encuestas con sus comentarios honestos</a:t>
            </a:r>
          </a:p>
          <a:p>
            <a:pPr lvl="1"/>
            <a:r>
              <a:rPr lang="es-ES" sz="1200" dirty="0">
                <a:latin typeface="+mn-lt"/>
              </a:rPr>
              <a:t>Leer boletines, correos electrónicos y otras comunicaciones de los líderes escolares</a:t>
            </a:r>
            <a:endParaRPr lang="en-US" sz="12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625" y="5330099"/>
            <a:ext cx="2102140" cy="9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 the Change You Want to See in the World | by Malak Taieb | Mediu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061"/>
            <a:ext cx="4677917" cy="298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2009"/>
            <a:ext cx="4677917" cy="2672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1762" y="3228328"/>
            <a:ext cx="2642715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Contact Information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Paulina Lewis</a:t>
            </a:r>
          </a:p>
          <a:p>
            <a:pPr algn="ctr"/>
            <a:r>
              <a:rPr lang="en-US" dirty="0">
                <a:hlinkClick r:id="rId4"/>
              </a:rPr>
              <a:t>Paulina.Lewis@fldoe.org</a:t>
            </a:r>
            <a:endParaRPr lang="en-US" dirty="0"/>
          </a:p>
          <a:p>
            <a:pPr algn="ctr"/>
            <a:r>
              <a:rPr lang="en-US" dirty="0"/>
              <a:t>850-245-9733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25519" y="2183564"/>
            <a:ext cx="331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34971448"/>
      </p:ext>
    </p:extLst>
  </p:cSld>
  <p:clrMapOvr>
    <a:masterClrMapping/>
  </p:clrMapOvr>
</p:sld>
</file>

<file path=ppt/theme/theme1.xml><?xml version="1.0" encoding="utf-8"?>
<a:theme xmlns:a="http://schemas.openxmlformats.org/drawingml/2006/main" name="1_FDOE_PPT_templat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DD5E37C-6C2F-46FA-BFC9-1C0F105173D8}" vid="{789741E5-CF7B-4966-B95F-7F27961147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708CAB95F5049AEB1E1C1B7A9C91B" ma:contentTypeVersion="10" ma:contentTypeDescription="Create a new document." ma:contentTypeScope="" ma:versionID="3e3112ac559ed69b673e82f3968fac99">
  <xsd:schema xmlns:xsd="http://www.w3.org/2001/XMLSchema" xmlns:xs="http://www.w3.org/2001/XMLSchema" xmlns:p="http://schemas.microsoft.com/office/2006/metadata/properties" xmlns:ns2="6d7deb92-dc44-4666-a78d-404b5e0de2e8" xmlns:ns3="f2f541b6-0dde-4ac1-b2d3-e55033e5489f" targetNamespace="http://schemas.microsoft.com/office/2006/metadata/properties" ma:root="true" ma:fieldsID="38648c085862d1f9d4ff4df86a461946" ns2:_="" ns3:_="">
    <xsd:import namespace="6d7deb92-dc44-4666-a78d-404b5e0de2e8"/>
    <xsd:import namespace="f2f541b6-0dde-4ac1-b2d3-e55033e548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deb92-dc44-4666-a78d-404b5e0de2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541b6-0dde-4ac1-b2d3-e55033e548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5993EE-3139-4DBF-90B3-F49936C95E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6BA18D-D1CE-4BE3-9FE2-D661BCEFD5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deb92-dc44-4666-a78d-404b5e0de2e8"/>
    <ds:schemaRef ds:uri="f2f541b6-0dde-4ac1-b2d3-e55033e548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6A7FF0-B6E7-4EF5-8730-605A66B92CD1}">
  <ds:schemaRefs>
    <ds:schemaRef ds:uri="http://schemas.microsoft.com/office/2006/metadata/properties"/>
    <ds:schemaRef ds:uri="ab3336ee-8ae4-4e7b-9155-5190f55e7b71"/>
    <ds:schemaRef ds:uri="http://purl.org/dc/terms/"/>
    <ds:schemaRef ds:uri="65eec68b-eae8-4bad-8722-6534209d6459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12976</TotalTime>
  <Words>635</Words>
  <Application>Microsoft Office PowerPoint</Application>
  <PresentationFormat>On-screen Show (4:3)</PresentationFormat>
  <Paragraphs>70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1_FDOE_PPT_template_Standard</vt:lpstr>
      <vt:lpstr>Florida Migrant Parent Advisory Council Saturday, February 6, 2021 6:00pm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XYZ Updates</dc:title>
  <dc:creator>Miller, Henry</dc:creator>
  <cp:lastModifiedBy>Fabiola Garcia</cp:lastModifiedBy>
  <cp:revision>27</cp:revision>
  <dcterms:created xsi:type="dcterms:W3CDTF">2020-05-12T20:47:08Z</dcterms:created>
  <dcterms:modified xsi:type="dcterms:W3CDTF">2021-02-15T15:25:17Z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0x010100300708CAB95F5049AEB1E1C1B7A9C91B</vt:lpwstr>
  </property>
</Properties>
</file>