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5" r:id="rId4"/>
  </p:sldMasterIdLst>
  <p:notesMasterIdLst>
    <p:notesMasterId r:id="rId17"/>
  </p:notesMasterIdLst>
  <p:handoutMasterIdLst>
    <p:handoutMasterId r:id="rId18"/>
  </p:handoutMasterIdLst>
  <p:sldIdLst>
    <p:sldId id="390" r:id="rId5"/>
    <p:sldId id="378" r:id="rId6"/>
    <p:sldId id="379" r:id="rId7"/>
    <p:sldId id="381" r:id="rId8"/>
    <p:sldId id="382" r:id="rId9"/>
    <p:sldId id="383" r:id="rId10"/>
    <p:sldId id="384" r:id="rId11"/>
    <p:sldId id="385" r:id="rId12"/>
    <p:sldId id="386" r:id="rId13"/>
    <p:sldId id="387" r:id="rId14"/>
    <p:sldId id="368" r:id="rId15"/>
    <p:sldId id="280" r:id="rId16"/>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8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9B"/>
    <a:srgbClr val="FF0066"/>
    <a:srgbClr val="EAEAEA"/>
    <a:srgbClr val="CD9D2C"/>
    <a:srgbClr val="262A63"/>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4CF7AD-0836-4918-9526-6670482D6A1D}" v="1" dt="2019-11-14T21:11:26.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9" autoAdjust="0"/>
    <p:restoredTop sz="64920" autoAdjust="0"/>
  </p:normalViewPr>
  <p:slideViewPr>
    <p:cSldViewPr snapToGrid="0">
      <p:cViewPr varScale="1">
        <p:scale>
          <a:sx n="58" d="100"/>
          <a:sy n="58" d="100"/>
        </p:scale>
        <p:origin x="2070" y="72"/>
      </p:cViewPr>
      <p:guideLst>
        <p:guide orient="horz" pos="2160"/>
        <p:guide pos="2880"/>
        <p:guide pos="2980"/>
      </p:guideLst>
    </p:cSldViewPr>
  </p:slideViewPr>
  <p:outlineViewPr>
    <p:cViewPr>
      <p:scale>
        <a:sx n="33" d="100"/>
        <a:sy n="33" d="100"/>
      </p:scale>
      <p:origin x="0" y="-1464"/>
    </p:cViewPr>
  </p:outlineViewPr>
  <p:notesTextViewPr>
    <p:cViewPr>
      <p:scale>
        <a:sx n="3" d="2"/>
        <a:sy n="3" d="2"/>
      </p:scale>
      <p:origin x="0" y="0"/>
    </p:cViewPr>
  </p:notesTextViewPr>
  <p:notesViewPr>
    <p:cSldViewPr snapToGrid="0" showGuides="1">
      <p:cViewPr varScale="1">
        <p:scale>
          <a:sx n="87" d="100"/>
          <a:sy n="87" d="100"/>
        </p:scale>
        <p:origin x="3804"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ola Garcia" userId="ba688eba-bb53-4c6f-90ec-ba6c372d40a2" providerId="ADAL" clId="{B84CF7AD-0836-4918-9526-6670482D6A1D}"/>
    <pc:docChg chg="custSel modSld modNotesMaster modHandout">
      <pc:chgData name="Fabiola Garcia" userId="ba688eba-bb53-4c6f-90ec-ba6c372d40a2" providerId="ADAL" clId="{B84CF7AD-0836-4918-9526-6670482D6A1D}" dt="2019-11-14T21:11:26.750" v="5"/>
      <pc:docMkLst>
        <pc:docMk/>
      </pc:docMkLst>
      <pc:sldChg chg="modSp">
        <pc:chgData name="Fabiola Garcia" userId="ba688eba-bb53-4c6f-90ec-ba6c372d40a2" providerId="ADAL" clId="{B84CF7AD-0836-4918-9526-6670482D6A1D}" dt="2019-11-14T21:10:57.464" v="4" actId="313"/>
        <pc:sldMkLst>
          <pc:docMk/>
          <pc:sldMk cId="106363991" sldId="379"/>
        </pc:sldMkLst>
        <pc:spChg chg="mod">
          <ac:chgData name="Fabiola Garcia" userId="ba688eba-bb53-4c6f-90ec-ba6c372d40a2" providerId="ADAL" clId="{B84CF7AD-0836-4918-9526-6670482D6A1D}" dt="2019-11-14T21:10:50.490" v="1" actId="790"/>
          <ac:spMkLst>
            <pc:docMk/>
            <pc:sldMk cId="106363991" sldId="379"/>
            <ac:spMk id="2" creationId="{00000000-0000-0000-0000-000000000000}"/>
          </ac:spMkLst>
        </pc:spChg>
        <pc:spChg chg="mod">
          <ac:chgData name="Fabiola Garcia" userId="ba688eba-bb53-4c6f-90ec-ba6c372d40a2" providerId="ADAL" clId="{B84CF7AD-0836-4918-9526-6670482D6A1D}" dt="2019-11-14T21:10:57.464" v="4" actId="313"/>
          <ac:spMkLst>
            <pc:docMk/>
            <pc:sldMk cId="106363991" sldId="37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A6017833-EDC0-49E5-B527-7C221415E4DD}" type="datetimeFigureOut">
              <a:rPr lang="en-US" smtClean="0"/>
              <a:pPr/>
              <a:t>11/14/2019</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C763751C-0D96-4193-A511-197AF0BA9EC4}" type="slidenum">
              <a:rPr lang="en-US" smtClean="0"/>
              <a:pPr/>
              <a:t>‹#›</a:t>
            </a:fld>
            <a:endParaRPr lang="en-US" dirty="0"/>
          </a:p>
        </p:txBody>
      </p:sp>
    </p:spTree>
    <p:extLst>
      <p:ext uri="{BB962C8B-B14F-4D97-AF65-F5344CB8AC3E}">
        <p14:creationId xmlns:p14="http://schemas.microsoft.com/office/powerpoint/2010/main" val="2217939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pPr>
              <a:defRPr/>
            </a:pPr>
            <a:fld id="{A0F69748-9DC5-4316-802B-9DF6CBE22466}" type="datetimeFigureOut">
              <a:rPr lang="en-US"/>
              <a:pPr>
                <a:defRPr/>
              </a:pPr>
              <a:t>11/14/2019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pPr>
              <a:defRPr/>
            </a:pPr>
            <a:fld id="{398D7CEC-60F2-4B95-94D7-DB10FE8FABD5}" type="slidenum">
              <a:rPr lang="en-US"/>
              <a:pPr>
                <a:defRPr/>
              </a:pPr>
              <a:t>‹#›</a:t>
            </a:fld>
            <a:endParaRPr lang="en-US" dirty="0"/>
          </a:p>
        </p:txBody>
      </p:sp>
    </p:spTree>
    <p:extLst>
      <p:ext uri="{BB962C8B-B14F-4D97-AF65-F5344CB8AC3E}">
        <p14:creationId xmlns:p14="http://schemas.microsoft.com/office/powerpoint/2010/main" val="20017200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8D7CEC-60F2-4B95-94D7-DB10FE8FABD5}" type="slidenum">
              <a:rPr lang="en-US" smtClean="0"/>
              <a:pPr>
                <a:defRPr/>
              </a:pPr>
              <a:t>1</a:t>
            </a:fld>
            <a:endParaRPr lang="en-US" dirty="0"/>
          </a:p>
        </p:txBody>
      </p:sp>
    </p:spTree>
    <p:extLst>
      <p:ext uri="{BB962C8B-B14F-4D97-AF65-F5344CB8AC3E}">
        <p14:creationId xmlns:p14="http://schemas.microsoft.com/office/powerpoint/2010/main" val="275189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8D7CEC-60F2-4B95-94D7-DB10FE8FABD5}"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55411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8D7CEC-60F2-4B95-94D7-DB10FE8FABD5}" type="slidenum">
              <a:rPr lang="en-US" smtClean="0"/>
              <a:pPr>
                <a:defRPr/>
              </a:pPr>
              <a:t>11</a:t>
            </a:fld>
            <a:endParaRPr lang="en-US" dirty="0"/>
          </a:p>
        </p:txBody>
      </p:sp>
    </p:spTree>
    <p:extLst>
      <p:ext uri="{BB962C8B-B14F-4D97-AF65-F5344CB8AC3E}">
        <p14:creationId xmlns:p14="http://schemas.microsoft.com/office/powerpoint/2010/main" val="4213814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8D7CEC-60F2-4B95-94D7-DB10FE8FABD5}" type="slidenum">
              <a:rPr lang="en-US" smtClean="0"/>
              <a:pPr>
                <a:defRPr/>
              </a:pPr>
              <a:t>12</a:t>
            </a:fld>
            <a:endParaRPr lang="en-US" dirty="0"/>
          </a:p>
        </p:txBody>
      </p:sp>
    </p:spTree>
    <p:extLst>
      <p:ext uri="{BB962C8B-B14F-4D97-AF65-F5344CB8AC3E}">
        <p14:creationId xmlns:p14="http://schemas.microsoft.com/office/powerpoint/2010/main" val="677782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hyperlink" Target="https://www.facebook.com/EducationFL" TargetMode="External"/><Relationship Id="rId9"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60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874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575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13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2767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6252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614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6085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942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 name="Group 17"/>
          <p:cNvGrpSpPr>
            <a:grpSpLocks/>
          </p:cNvGrpSpPr>
          <p:nvPr userDrawn="1"/>
        </p:nvGrpSpPr>
        <p:grpSpPr bwMode="auto">
          <a:xfrm>
            <a:off x="3717925" y="5872163"/>
            <a:ext cx="1708150" cy="395287"/>
            <a:chOff x="3718117" y="5713390"/>
            <a:chExt cx="1707767" cy="525628"/>
          </a:xfrm>
        </p:grpSpPr>
        <p:pic>
          <p:nvPicPr>
            <p:cNvPr id="8" name="Picture 18">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2"/>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en-US" sz="5400" b="1" dirty="0">
                <a:solidFill>
                  <a:schemeClr val="bg1"/>
                </a:solidFill>
              </a:rPr>
              <a:t>www.FLDOE.org</a:t>
            </a:r>
          </a:p>
        </p:txBody>
      </p:sp>
      <p:pic>
        <p:nvPicPr>
          <p:cNvPr id="13" name="Picture 23"/>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216275" y="369888"/>
            <a:ext cx="27114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05058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92413" y="5329238"/>
            <a:ext cx="346075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Rectangle 8"/>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37952"/>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5253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866" y="864538"/>
            <a:ext cx="6798734" cy="77799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360836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1"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195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2879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48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677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52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81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800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www.fldoe.org/"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
        <p:nvSpPr>
          <p:cNvPr id="12" name="Text Placeholder 2"/>
          <p:cNvSpPr txBox="1">
            <a:spLocks/>
          </p:cNvSpPr>
          <p:nvPr userDrawn="1"/>
        </p:nvSpPr>
        <p:spPr>
          <a:xfrm>
            <a:off x="628650" y="6456363"/>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a:solidFill>
                  <a:srgbClr val="262A63"/>
                </a:solidFill>
                <a:latin typeface="Arial" panose="020B0604020202020204" pitchFamily="34" charset="0"/>
                <a:hlinkClick r:id="rId23"/>
              </a:rPr>
              <a:t>www.FLDOE.org</a:t>
            </a:r>
            <a:endParaRPr lang="en-US" sz="1200" b="1" dirty="0">
              <a:solidFill>
                <a:srgbClr val="262A63"/>
              </a:solidFill>
              <a:latin typeface="Arial" panose="020B0604020202020204" pitchFamily="34" charset="0"/>
            </a:endParaRPr>
          </a:p>
          <a:p>
            <a:pPr marL="0" indent="0" algn="ctr" fontAlgn="auto">
              <a:spcBef>
                <a:spcPts val="600"/>
              </a:spcBef>
              <a:spcAft>
                <a:spcPts val="0"/>
              </a:spcAft>
              <a:buFont typeface="Arial" panose="020B0604020202020204" pitchFamily="34" charset="0"/>
              <a:buNone/>
              <a:defRPr/>
            </a:pPr>
            <a:r>
              <a:rPr lang="en-US" sz="1000" dirty="0">
                <a:solidFill>
                  <a:schemeClr val="tx1">
                    <a:lumMod val="50000"/>
                    <a:lumOff val="50000"/>
                  </a:schemeClr>
                </a:solidFill>
                <a:latin typeface="Arial" panose="020B0604020202020204" pitchFamily="34" charset="0"/>
              </a:rPr>
              <a:t>© 2014, Florida Department of Education. All Rights Reserved.</a:t>
            </a:r>
            <a:endParaRPr lang="en-US" sz="1000" dirty="0"/>
          </a:p>
        </p:txBody>
      </p:sp>
      <p:cxnSp>
        <p:nvCxnSpPr>
          <p:cNvPr id="13" name="Straight Connector 12"/>
          <p:cNvCxnSpPr/>
          <p:nvPr userDrawn="1"/>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6437313"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577070"/>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5" r:id="rId18"/>
    <p:sldLayoutId id="2147483946" r:id="rId19"/>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Placeholder 2"/>
          <p:cNvSpPr>
            <a:spLocks noGrp="1"/>
          </p:cNvSpPr>
          <p:nvPr>
            <p:ph type="subTitle" idx="1"/>
          </p:nvPr>
        </p:nvSpPr>
        <p:spPr>
          <a:xfrm>
            <a:off x="786213" y="4342683"/>
            <a:ext cx="7571573" cy="918266"/>
          </a:xfrm>
        </p:spPr>
        <p:txBody>
          <a:bodyPr>
            <a:noAutofit/>
          </a:bodyPr>
          <a:lstStyle/>
          <a:p>
            <a:pPr>
              <a:spcBef>
                <a:spcPct val="0"/>
              </a:spcBef>
            </a:pPr>
            <a:r>
              <a:rPr lang="en-US" altLang="en-US" b="1" dirty="0">
                <a:latin typeface="Calibri" panose="020F0502020204030204" pitchFamily="34" charset="0"/>
              </a:rPr>
              <a:t>Dinh Nguyen, Ph.D.</a:t>
            </a:r>
            <a:endParaRPr lang="en-US" altLang="en-US" dirty="0">
              <a:latin typeface="Calibri" panose="020F0502020204030204" pitchFamily="34" charset="0"/>
            </a:endParaRPr>
          </a:p>
          <a:p>
            <a:pPr>
              <a:spcBef>
                <a:spcPct val="0"/>
              </a:spcBef>
            </a:pPr>
            <a:r>
              <a:rPr lang="en-US" altLang="en-US" sz="1800" dirty="0">
                <a:latin typeface="Calibri" panose="020F0502020204030204" pitchFamily="34" charset="0"/>
              </a:rPr>
              <a:t>Florida Migrant Education Program Director</a:t>
            </a:r>
          </a:p>
          <a:p>
            <a:pPr algn="ctr" eaLnBrk="1" hangingPunct="1">
              <a:spcBef>
                <a:spcPct val="0"/>
              </a:spcBef>
            </a:pPr>
            <a:endParaRPr lang="en-US" altLang="en-US" sz="1800" dirty="0"/>
          </a:p>
        </p:txBody>
      </p:sp>
      <p:sp>
        <p:nvSpPr>
          <p:cNvPr id="14338" name="Title 1"/>
          <p:cNvSpPr>
            <a:spLocks noGrp="1"/>
          </p:cNvSpPr>
          <p:nvPr>
            <p:ph type="ctrTitle"/>
          </p:nvPr>
        </p:nvSpPr>
        <p:spPr>
          <a:xfrm>
            <a:off x="483108" y="2627870"/>
            <a:ext cx="8177784" cy="1602297"/>
          </a:xfrm>
        </p:spPr>
        <p:txBody>
          <a:bodyPr>
            <a:normAutofit/>
          </a:bodyPr>
          <a:lstStyle/>
          <a:p>
            <a:br>
              <a:rPr lang="en-US" altLang="en-US" sz="3200" b="1" dirty="0">
                <a:solidFill>
                  <a:srgbClr val="92D050"/>
                </a:solidFill>
              </a:rPr>
            </a:br>
            <a:r>
              <a:rPr lang="es-ES_tradnl" altLang="en-US" sz="2800" b="1" dirty="0" err="1">
                <a:latin typeface="Calibri" panose="020F0502020204030204" pitchFamily="34" charset="0"/>
              </a:rPr>
              <a:t>Conección</a:t>
            </a:r>
            <a:r>
              <a:rPr lang="es-ES_tradnl" altLang="en-US" sz="2800" b="1" dirty="0">
                <a:latin typeface="Calibri" panose="020F0502020204030204" pitchFamily="34" charset="0"/>
              </a:rPr>
              <a:t> de gastos y el Plan de Servicios </a:t>
            </a:r>
            <a:br>
              <a:rPr lang="es-ES_tradnl" altLang="en-US" sz="2800" b="1" dirty="0">
                <a:latin typeface="Calibri" panose="020F0502020204030204" pitchFamily="34" charset="0"/>
              </a:rPr>
            </a:br>
            <a:r>
              <a:rPr lang="es-ES_tradnl" altLang="en-US" sz="2800" b="1" dirty="0" err="1">
                <a:latin typeface="Calibri" panose="020F0502020204030204" pitchFamily="34" charset="0"/>
              </a:rPr>
              <a:t>Deliverados</a:t>
            </a:r>
            <a:r>
              <a:rPr lang="es-ES_tradnl" altLang="en-US" sz="2800" b="1" dirty="0">
                <a:latin typeface="Calibri" panose="020F0502020204030204" pitchFamily="34" charset="0"/>
              </a:rPr>
              <a:t> del Estado</a:t>
            </a:r>
            <a:endParaRPr lang="es-ES_tradnl" altLang="en-US" sz="2200" b="1" dirty="0">
              <a:latin typeface="Calibri" panose="020F0502020204030204" pitchFamily="34" charset="0"/>
            </a:endParaRPr>
          </a:p>
        </p:txBody>
      </p:sp>
    </p:spTree>
    <p:extLst>
      <p:ext uri="{BB962C8B-B14F-4D97-AF65-F5344CB8AC3E}">
        <p14:creationId xmlns:p14="http://schemas.microsoft.com/office/powerpoint/2010/main" val="12878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6788"/>
            <a:ext cx="7886700" cy="497945"/>
          </a:xfrm>
        </p:spPr>
        <p:txBody>
          <a:bodyPr>
            <a:normAutofit fontScale="90000"/>
          </a:bodyPr>
          <a:lstStyle/>
          <a:p>
            <a:pPr algn="ctr"/>
            <a:r>
              <a:rPr lang="es-ES_tradnl" b="1" dirty="0">
                <a:latin typeface="Calibri" panose="020F0502020204030204" pitchFamily="34" charset="0"/>
                <a:cs typeface="Calibri" panose="020F0502020204030204" pitchFamily="34" charset="0"/>
              </a:rPr>
              <a:t>Desertores Escolares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7564578"/>
              </p:ext>
            </p:extLst>
          </p:nvPr>
        </p:nvGraphicFramePr>
        <p:xfrm>
          <a:off x="628650" y="1642533"/>
          <a:ext cx="7886700" cy="45548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41014">
                <a:tc>
                  <a:txBody>
                    <a:bodyPr/>
                    <a:lstStyle/>
                    <a:p>
                      <a:pPr algn="ctr"/>
                      <a:r>
                        <a:rPr lang="es-ES_tradnl" sz="1800" noProof="0">
                          <a:latin typeface="Calibri" panose="020F0502020204030204" pitchFamily="34" charset="0"/>
                          <a:cs typeface="Calibri" panose="020F0502020204030204" pitchFamily="34" charset="0"/>
                        </a:rPr>
                        <a:t>Resultados de Medidas del Estado 2018</a:t>
                      </a:r>
                    </a:p>
                  </a:txBody>
                  <a:tcPr marL="68580" marR="68580" marT="34290" marB="34290"/>
                </a:tc>
                <a:tc>
                  <a:txBody>
                    <a:bodyPr/>
                    <a:lstStyle/>
                    <a:p>
                      <a:pPr algn="ctr"/>
                      <a:r>
                        <a:rPr lang="es-ES_tradnl" sz="1800" noProof="0">
                          <a:latin typeface="Calibri" panose="020F0502020204030204" pitchFamily="34" charset="0"/>
                          <a:cs typeface="Calibri" panose="020F0502020204030204" pitchFamily="34" charset="0"/>
                        </a:rPr>
                        <a:t>Estrategias</a:t>
                      </a:r>
                    </a:p>
                  </a:txBody>
                  <a:tcPr marL="68580" marR="68580" marT="34290" marB="34290"/>
                </a:tc>
                <a:extLst>
                  <a:ext uri="{0D108BD9-81ED-4DB2-BD59-A6C34878D82A}">
                    <a16:rowId xmlns:a16="http://schemas.microsoft.com/office/drawing/2014/main" val="10000"/>
                  </a:ext>
                </a:extLst>
              </a:tr>
              <a:tr h="4211980">
                <a:tc>
                  <a:txBody>
                    <a:bodyPr/>
                    <a:lstStyle/>
                    <a:p>
                      <a:r>
                        <a:rPr lang="es-ES_tradnl" sz="1800" b="1" kern="1200" noProof="0" dirty="0">
                          <a:solidFill>
                            <a:schemeClr val="tx1"/>
                          </a:solidFill>
                          <a:effectLst/>
                          <a:latin typeface="Calibri" panose="020F0502020204030204" pitchFamily="34" charset="0"/>
                          <a:ea typeface="+mn-ea"/>
                          <a:cs typeface="Calibri" panose="020F0502020204030204" pitchFamily="34" charset="0"/>
                        </a:rPr>
                        <a:t>1</a:t>
                      </a:r>
                      <a:r>
                        <a:rPr lang="es-ES_tradnl" sz="1800" kern="1200" noProof="0" dirty="0">
                          <a:solidFill>
                            <a:schemeClr val="tx1"/>
                          </a:solidFill>
                          <a:effectLst/>
                          <a:latin typeface="Calibri" panose="020F0502020204030204" pitchFamily="34" charset="0"/>
                          <a:ea typeface="+mn-ea"/>
                          <a:cs typeface="Calibri" panose="020F0502020204030204" pitchFamily="34" charset="0"/>
                        </a:rPr>
                        <a:t>: </a:t>
                      </a:r>
                      <a:r>
                        <a:rPr lang="es-ES_tradnl" noProof="0" dirty="0"/>
                        <a:t>Para el final del año del proyecto 2020-2021, el porcentaje de estudiantes migrantes que abandonan la escuela en los grados 9-12 que reciben apoyo de MEP o apoyo académico que regresan a la escuela o participan en un programa de equivalencia de escuela secundaria dentro de un año aumentará en 15 % sobre la línea de base 2018-2019.</a:t>
                      </a:r>
                      <a:endParaRPr lang="es-ES_tradnl" sz="1800" noProof="0" dirty="0">
                        <a:latin typeface="Calibri" panose="020F0502020204030204" pitchFamily="34" charset="0"/>
                        <a:cs typeface="Calibri" panose="020F0502020204030204" pitchFamily="34" charset="0"/>
                      </a:endParaRPr>
                    </a:p>
                  </a:txBody>
                  <a:tcPr marL="68580" marR="68580" marT="34290" marB="34290"/>
                </a:tc>
                <a:tc>
                  <a:txBody>
                    <a:bodyPr/>
                    <a:lstStyle/>
                    <a:p>
                      <a:pPr marL="285750" lvl="0" indent="-285750">
                        <a:buFont typeface="Arial" panose="020B0604020202020204" pitchFamily="34" charset="0"/>
                        <a:buChar char="•"/>
                      </a:pPr>
                      <a:r>
                        <a:rPr lang="es-ES_tradnl" noProof="0" dirty="0"/>
                        <a:t>Evaluar la base de conocimiento del estudiante y el historial del curso para ver por qué él o ella está desertando; determinar lo que saben</a:t>
                      </a:r>
                    </a:p>
                    <a:p>
                      <a:pPr marL="285750" lvl="0" indent="-285750">
                        <a:buFont typeface="Arial" panose="020B0604020202020204" pitchFamily="34" charset="0"/>
                        <a:buChar char="•"/>
                      </a:pPr>
                      <a:endParaRPr lang="es-ES_tradnl" sz="1800" noProof="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_tradnl" noProof="0" dirty="0"/>
                        <a:t>Utilizar los indicadores del sistema de alerta temprana al menos una vez al mes; revisar con mayor frecuencia para los estudiantes que muestran un mayor riesgo de deserción</a:t>
                      </a:r>
                    </a:p>
                    <a:p>
                      <a:pPr marL="285750" indent="-285750">
                        <a:buFont typeface="Arial" panose="020B0604020202020204" pitchFamily="34" charset="0"/>
                        <a:buChar char="•"/>
                      </a:pPr>
                      <a:endParaRPr lang="es-ES_tradnl" noProof="0" dirty="0"/>
                    </a:p>
                    <a:p>
                      <a:pPr marL="285750" indent="-285750">
                        <a:buFont typeface="Arial" panose="020B0604020202020204" pitchFamily="34" charset="0"/>
                        <a:buChar char="•"/>
                      </a:pPr>
                      <a:r>
                        <a:rPr lang="es-ES_tradnl" noProof="0" dirty="0"/>
                        <a:t>Utilizar MSIX para compartir información con otros distritos y</a:t>
                      </a:r>
                      <a:r>
                        <a:rPr lang="es-ES_tradnl" baseline="0" noProof="0" dirty="0"/>
                        <a:t> o</a:t>
                      </a:r>
                      <a:r>
                        <a:rPr lang="es-ES_tradnl" noProof="0" dirty="0"/>
                        <a:t> estados mientras viaja el</a:t>
                      </a:r>
                      <a:r>
                        <a:rPr lang="es-ES_tradnl" baseline="0" noProof="0" dirty="0"/>
                        <a:t> desertor escolar.</a:t>
                      </a:r>
                      <a:endParaRPr lang="es-ES_tradnl" sz="1800" noProof="0" dirty="0">
                        <a:solidFill>
                          <a:schemeClr val="tx1"/>
                        </a:solidFill>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5D84065D-F351-4B03-BD91-D8A6B8D4B362}" type="slidenum">
              <a:rPr lang="en-US" smtClean="0"/>
              <a:pPr/>
              <a:t>10</a:t>
            </a:fld>
            <a:endParaRPr lang="en-US" dirty="0"/>
          </a:p>
        </p:txBody>
      </p:sp>
    </p:spTree>
    <p:extLst>
      <p:ext uri="{BB962C8B-B14F-4D97-AF65-F5344CB8AC3E}">
        <p14:creationId xmlns:p14="http://schemas.microsoft.com/office/powerpoint/2010/main" val="128975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a:latin typeface="Calibri" panose="020F0502020204030204" pitchFamily="34" charset="0"/>
              </a:rPr>
              <a:t>P/R</a:t>
            </a:r>
          </a:p>
        </p:txBody>
      </p:sp>
      <p:sp>
        <p:nvSpPr>
          <p:cNvPr id="3" name="Content Placeholder 2"/>
          <p:cNvSpPr>
            <a:spLocks noGrp="1"/>
          </p:cNvSpPr>
          <p:nvPr>
            <p:ph idx="1"/>
          </p:nvPr>
        </p:nvSpPr>
        <p:spPr>
          <a:xfrm>
            <a:off x="1176865" y="1791479"/>
            <a:ext cx="6798736" cy="4143654"/>
          </a:xfrm>
        </p:spPr>
        <p:txBody>
          <a:bodyPr/>
          <a:lstStyle/>
          <a:p>
            <a:pPr>
              <a:buFont typeface="Wingdings" panose="05000000000000000000" pitchFamily="2" charset="2"/>
              <a:buChar char="§"/>
            </a:pPr>
            <a:r>
              <a:rPr lang="es-ES_tradnl" dirty="0">
                <a:latin typeface="Calibri" panose="020F0502020204030204" pitchFamily="34" charset="0"/>
              </a:rPr>
              <a:t>Alguna pregunta???</a:t>
            </a:r>
          </a:p>
        </p:txBody>
      </p:sp>
      <p:pic>
        <p:nvPicPr>
          <p:cNvPr id="4" name="Picture 4" descr="Image result for q/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2237" y="2394929"/>
            <a:ext cx="4429211" cy="28305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D84065D-F351-4B03-BD91-D8A6B8D4B362}" type="slidenum">
              <a:rPr lang="en-US" smtClean="0"/>
              <a:pPr/>
              <a:t>11</a:t>
            </a:fld>
            <a:endParaRPr lang="en-US" dirty="0"/>
          </a:p>
        </p:txBody>
      </p:sp>
    </p:spTree>
    <p:extLst>
      <p:ext uri="{BB962C8B-B14F-4D97-AF65-F5344CB8AC3E}">
        <p14:creationId xmlns:p14="http://schemas.microsoft.com/office/powerpoint/2010/main" val="215622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4" y="999067"/>
            <a:ext cx="6798734" cy="547084"/>
          </a:xfrm>
        </p:spPr>
        <p:txBody>
          <a:bodyPr>
            <a:noAutofit/>
          </a:bodyPr>
          <a:lstStyle/>
          <a:p>
            <a:r>
              <a:rPr lang="es-ES_tradnl" sz="3600" b="1" dirty="0">
                <a:latin typeface="Calibri" panose="020F0502020204030204" pitchFamily="34" charset="0"/>
                <a:cs typeface="Calibri" panose="020F0502020204030204" pitchFamily="34" charset="0"/>
              </a:rPr>
              <a:t>Plan de Deliberación de Servicios del Estado</a:t>
            </a:r>
          </a:p>
        </p:txBody>
      </p:sp>
      <p:sp>
        <p:nvSpPr>
          <p:cNvPr id="3" name="Content Placeholder 2"/>
          <p:cNvSpPr>
            <a:spLocks noGrp="1"/>
          </p:cNvSpPr>
          <p:nvPr>
            <p:ph idx="1"/>
          </p:nvPr>
        </p:nvSpPr>
        <p:spPr>
          <a:xfrm>
            <a:off x="1172632" y="1940767"/>
            <a:ext cx="6798736" cy="3994365"/>
          </a:xfrm>
        </p:spPr>
        <p:txBody>
          <a:bodyPr>
            <a:normAutofit/>
          </a:bodyPr>
          <a:lstStyle/>
          <a:p>
            <a:r>
              <a:rPr lang="es-ES_tradnl" sz="2800" dirty="0">
                <a:latin typeface="Calibri" panose="020F0502020204030204" pitchFamily="34" charset="0"/>
                <a:cs typeface="Calibri" panose="020F0502020204030204" pitchFamily="34" charset="0"/>
              </a:rPr>
              <a:t>El Plan de Deliberación de Servicios del Estado (PDSE) es el plan de implementación, para Título I parte C, bajo </a:t>
            </a:r>
            <a:r>
              <a:rPr lang="es-ES_tradnl" sz="2800" dirty="0" err="1">
                <a:latin typeface="Calibri" panose="020F0502020204030204" pitchFamily="34" charset="0"/>
                <a:cs typeface="Calibri" panose="020F0502020204030204" pitchFamily="34" charset="0"/>
              </a:rPr>
              <a:t>Every</a:t>
            </a:r>
            <a:r>
              <a:rPr lang="es-ES_tradnl" sz="2800" dirty="0">
                <a:latin typeface="Calibri" panose="020F0502020204030204" pitchFamily="34" charset="0"/>
                <a:cs typeface="Calibri" panose="020F0502020204030204" pitchFamily="34" charset="0"/>
              </a:rPr>
              <a:t> </a:t>
            </a:r>
            <a:r>
              <a:rPr lang="es-ES_tradnl" sz="2800" dirty="0" err="1">
                <a:latin typeface="Calibri" panose="020F0502020204030204" pitchFamily="34" charset="0"/>
                <a:cs typeface="Calibri" panose="020F0502020204030204" pitchFamily="34" charset="0"/>
              </a:rPr>
              <a:t>Student</a:t>
            </a:r>
            <a:r>
              <a:rPr lang="es-ES_tradnl" sz="2800" dirty="0">
                <a:latin typeface="Calibri" panose="020F0502020204030204" pitchFamily="34" charset="0"/>
                <a:cs typeface="Calibri" panose="020F0502020204030204" pitchFamily="34" charset="0"/>
              </a:rPr>
              <a:t> </a:t>
            </a:r>
            <a:r>
              <a:rPr lang="es-ES_tradnl" sz="2800" dirty="0" err="1">
                <a:latin typeface="Calibri" panose="020F0502020204030204" pitchFamily="34" charset="0"/>
                <a:cs typeface="Calibri" panose="020F0502020204030204" pitchFamily="34" charset="0"/>
              </a:rPr>
              <a:t>Succeeds</a:t>
            </a:r>
            <a:r>
              <a:rPr lang="es-ES_tradnl" sz="2800" dirty="0">
                <a:latin typeface="Calibri" panose="020F0502020204030204" pitchFamily="34" charset="0"/>
                <a:cs typeface="Calibri" panose="020F0502020204030204" pitchFamily="34" charset="0"/>
              </a:rPr>
              <a:t> </a:t>
            </a:r>
            <a:r>
              <a:rPr lang="es-ES_tradnl" sz="2800" dirty="0" err="1">
                <a:latin typeface="Calibri" panose="020F0502020204030204" pitchFamily="34" charset="0"/>
                <a:cs typeface="Calibri" panose="020F0502020204030204" pitchFamily="34" charset="0"/>
              </a:rPr>
              <a:t>Act</a:t>
            </a:r>
            <a:r>
              <a:rPr lang="es-ES_tradnl" sz="2800" dirty="0">
                <a:latin typeface="Calibri" panose="020F0502020204030204" pitchFamily="34" charset="0"/>
                <a:cs typeface="Calibri" panose="020F0502020204030204" pitchFamily="34" charset="0"/>
              </a:rPr>
              <a:t> (ESSA).</a:t>
            </a:r>
          </a:p>
          <a:p>
            <a:r>
              <a:rPr lang="es-ES_tradnl" sz="2800" dirty="0">
                <a:latin typeface="Calibri" panose="020F0502020204030204" pitchFamily="34" charset="0"/>
                <a:cs typeface="Calibri" panose="020F0502020204030204" pitchFamily="34" charset="0"/>
              </a:rPr>
              <a:t>El PDSE describe estrategias que Florida implementará para satisfacer los requisitos de la Oficina de Educación Migrante.</a:t>
            </a:r>
            <a:endParaRPr lang="es-ES_tradnl" sz="2800" dirty="0">
              <a:latin typeface="Calibri" panose="020F0502020204030204" pitchFamily="34" charset="0"/>
            </a:endParaRPr>
          </a:p>
          <a:p>
            <a:pPr marL="0" indent="0">
              <a:buNone/>
            </a:pPr>
            <a:endParaRPr lang="en-US" sz="2800" dirty="0"/>
          </a:p>
        </p:txBody>
      </p:sp>
      <p:sp>
        <p:nvSpPr>
          <p:cNvPr id="5" name="AutoShape 4" descr="Image result for icebreaker"/>
          <p:cNvSpPr>
            <a:spLocks noChangeAspect="1" noChangeArrowheads="1"/>
          </p:cNvSpPr>
          <p:nvPr/>
        </p:nvSpPr>
        <p:spPr bwMode="auto">
          <a:xfrm>
            <a:off x="1601316" y="45881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6" descr="Image result for icebreak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pPr/>
              <a:t>2</a:t>
            </a:fld>
            <a:endParaRPr lang="en-US" dirty="0"/>
          </a:p>
        </p:txBody>
      </p:sp>
    </p:spTree>
    <p:extLst>
      <p:ext uri="{BB962C8B-B14F-4D97-AF65-F5344CB8AC3E}">
        <p14:creationId xmlns:p14="http://schemas.microsoft.com/office/powerpoint/2010/main" val="199776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092" y="927758"/>
            <a:ext cx="8217243" cy="584462"/>
          </a:xfrm>
        </p:spPr>
        <p:txBody>
          <a:bodyPr>
            <a:noAutofit/>
          </a:bodyPr>
          <a:lstStyle/>
          <a:p>
            <a:r>
              <a:rPr lang="es-ES_tradnl" sz="3200" b="1" dirty="0">
                <a:latin typeface="Calibri" panose="020F0502020204030204" pitchFamily="34" charset="0"/>
                <a:cs typeface="Calibri" panose="020F0502020204030204" pitchFamily="34" charset="0"/>
              </a:rPr>
              <a:t>Vocabulario de las Metas de </a:t>
            </a:r>
            <a:br>
              <a:rPr lang="es-ES_tradnl" sz="3200" b="1" dirty="0">
                <a:latin typeface="Calibri" panose="020F0502020204030204" pitchFamily="34" charset="0"/>
                <a:cs typeface="Calibri" panose="020F0502020204030204" pitchFamily="34" charset="0"/>
              </a:rPr>
            </a:br>
            <a:r>
              <a:rPr lang="es-ES_tradnl" sz="3200" b="1" dirty="0">
                <a:latin typeface="Calibri" panose="020F0502020204030204" pitchFamily="34" charset="0"/>
                <a:cs typeface="Calibri" panose="020F0502020204030204" pitchFamily="34" charset="0"/>
              </a:rPr>
              <a:t>Desempeño del Estado</a:t>
            </a:r>
            <a:endParaRPr lang="es-ES_tradnl"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76875" y="1731865"/>
            <a:ext cx="7859675" cy="4636137"/>
          </a:xfrm>
        </p:spPr>
        <p:txBody>
          <a:bodyPr>
            <a:noAutofit/>
          </a:bodyPr>
          <a:lstStyle/>
          <a:p>
            <a:pPr lvl="0"/>
            <a:r>
              <a:rPr lang="es-ES_tradnl" sz="2400" b="1" dirty="0">
                <a:latin typeface="Calibri" panose="020F0502020204030204" pitchFamily="34" charset="0"/>
                <a:cs typeface="Calibri" panose="020F0502020204030204" pitchFamily="34" charset="0"/>
              </a:rPr>
              <a:t>Metas de Desempeño del Estado  </a:t>
            </a:r>
            <a:r>
              <a:rPr lang="es-ES_tradnl" sz="2400" dirty="0">
                <a:latin typeface="Calibri" panose="020F0502020204030204" pitchFamily="34" charset="0"/>
                <a:cs typeface="Calibri" panose="020F0502020204030204" pitchFamily="34" charset="0"/>
              </a:rPr>
              <a:t>son adoptadas para los</a:t>
            </a:r>
            <a:r>
              <a:rPr lang="es-ES_tradnl" dirty="0">
                <a:latin typeface="Calibri" panose="020F0502020204030204" pitchFamily="34" charset="0"/>
                <a:cs typeface="Calibri" panose="020F0502020204030204" pitchFamily="34" charset="0"/>
              </a:rPr>
              <a:t> </a:t>
            </a:r>
            <a:r>
              <a:rPr lang="es-ES_tradnl" sz="2400" dirty="0">
                <a:latin typeface="Calibri" panose="020F0502020204030204" pitchFamily="34" charset="0"/>
                <a:cs typeface="Calibri" panose="020F0502020204030204" pitchFamily="34" charset="0"/>
              </a:rPr>
              <a:t>niños migrantes en las áreas </a:t>
            </a:r>
            <a:r>
              <a:rPr lang="es-ES_tradnl" dirty="0">
                <a:latin typeface="Calibri" panose="020F0502020204030204" pitchFamily="34" charset="0"/>
                <a:cs typeface="Calibri" panose="020F0502020204030204" pitchFamily="34" charset="0"/>
              </a:rPr>
              <a:t>de lectura, matemáticas, graduación y cursos avanzados de escuela preparatoria</a:t>
            </a:r>
            <a:r>
              <a:rPr lang="es-ES_tradnl" sz="2400" dirty="0">
                <a:latin typeface="Calibri" panose="020F0502020204030204" pitchFamily="34" charset="0"/>
                <a:cs typeface="Calibri" panose="020F0502020204030204" pitchFamily="34" charset="0"/>
              </a:rPr>
              <a:t>, educación de infancia temprana, desertores escolares y compromiso familiar. </a:t>
            </a:r>
          </a:p>
          <a:p>
            <a:r>
              <a:rPr lang="es-ES_tradnl" sz="2400" dirty="0">
                <a:latin typeface="Calibri" panose="020F0502020204030204" pitchFamily="34" charset="0"/>
                <a:cs typeface="Calibri" panose="020F0502020204030204" pitchFamily="34" charset="0"/>
              </a:rPr>
              <a:t>Una</a:t>
            </a:r>
            <a:r>
              <a:rPr lang="es-ES_tradnl" sz="2400" b="1" dirty="0">
                <a:latin typeface="Calibri" panose="020F0502020204030204" pitchFamily="34" charset="0"/>
                <a:cs typeface="Calibri" panose="020F0502020204030204" pitchFamily="34" charset="0"/>
              </a:rPr>
              <a:t> Evaluación Integral de </a:t>
            </a:r>
            <a:r>
              <a:rPr lang="es-ES_tradnl" b="1" dirty="0">
                <a:latin typeface="Calibri" panose="020F0502020204030204" pitchFamily="34" charset="0"/>
                <a:cs typeface="Calibri" panose="020F0502020204030204" pitchFamily="34" charset="0"/>
              </a:rPr>
              <a:t>N</a:t>
            </a:r>
            <a:r>
              <a:rPr lang="es-ES_tradnl" sz="2400" b="1" dirty="0">
                <a:latin typeface="Calibri" panose="020F0502020204030204" pitchFamily="34" charset="0"/>
                <a:cs typeface="Calibri" panose="020F0502020204030204" pitchFamily="34" charset="0"/>
              </a:rPr>
              <a:t>ecesidades(EIN) </a:t>
            </a:r>
            <a:r>
              <a:rPr lang="es-ES_tradnl" sz="2400" dirty="0">
                <a:latin typeface="Calibri" panose="020F0502020204030204" pitchFamily="34" charset="0"/>
                <a:cs typeface="Calibri" panose="020F0502020204030204" pitchFamily="34" charset="0"/>
              </a:rPr>
              <a:t>identifica prioridades </a:t>
            </a:r>
            <a:r>
              <a:rPr lang="es-ES_tradnl" dirty="0">
                <a:latin typeface="Calibri" panose="020F0502020204030204" pitchFamily="34" charset="0"/>
                <a:cs typeface="Calibri" panose="020F0502020204030204" pitchFamily="34" charset="0"/>
              </a:rPr>
              <a:t>ú</a:t>
            </a:r>
            <a:r>
              <a:rPr lang="es-ES_tradnl" sz="2400" dirty="0">
                <a:latin typeface="Calibri" panose="020F0502020204030204" pitchFamily="34" charset="0"/>
                <a:cs typeface="Calibri" panose="020F0502020204030204" pitchFamily="34" charset="0"/>
              </a:rPr>
              <a:t>nicas y de alta prioridad de los estudiantes migrantes y familias a través de todas las áreas de enfoque</a:t>
            </a:r>
            <a:r>
              <a:rPr lang="es-ES_tradnl" dirty="0">
                <a:latin typeface="Calibri" panose="020F0502020204030204" pitchFamily="34" charset="0"/>
                <a:cs typeface="Calibri" panose="020F0502020204030204" pitchFamily="34" charset="0"/>
              </a:rPr>
              <a:t>.</a:t>
            </a:r>
            <a:r>
              <a:rPr lang="es-ES_tradnl" sz="2400" dirty="0">
                <a:latin typeface="Calibri" panose="020F0502020204030204" pitchFamily="34" charset="0"/>
                <a:cs typeface="Calibri" panose="020F0502020204030204" pitchFamily="34" charset="0"/>
              </a:rPr>
              <a:t> </a:t>
            </a:r>
          </a:p>
          <a:p>
            <a:r>
              <a:rPr lang="es-ES_tradnl" sz="2400" b="1" dirty="0">
                <a:latin typeface="Calibri" panose="020F0502020204030204" pitchFamily="34" charset="0"/>
                <a:cs typeface="Calibri" panose="020F0502020204030204" pitchFamily="34" charset="0"/>
              </a:rPr>
              <a:t>Resultados de Medidas del Estado </a:t>
            </a:r>
            <a:r>
              <a:rPr lang="es-ES_tradnl" sz="2400" dirty="0">
                <a:latin typeface="Calibri" panose="020F0502020204030204" pitchFamily="34" charset="0"/>
                <a:cs typeface="Calibri" panose="020F0502020204030204" pitchFamily="34" charset="0"/>
              </a:rPr>
              <a:t>(RME) ayudan al programa Migrante a evaluar si se está</a:t>
            </a:r>
            <a:r>
              <a:rPr lang="es-ES_tradnl" dirty="0">
                <a:latin typeface="Calibri" panose="020F0502020204030204" pitchFamily="34" charset="0"/>
                <a:cs typeface="Calibri" panose="020F0502020204030204" pitchFamily="34" charset="0"/>
              </a:rPr>
              <a:t>n cubriendo las necesidades identificadas que los estudiantes necesitan.</a:t>
            </a:r>
            <a:endParaRPr lang="es-ES_tradnl"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D84065D-F351-4B03-BD91-D8A6B8D4B362}" type="slidenum">
              <a:rPr lang="en-US" smtClean="0"/>
              <a:pPr/>
              <a:t>3</a:t>
            </a:fld>
            <a:endParaRPr lang="en-US" dirty="0"/>
          </a:p>
        </p:txBody>
      </p:sp>
    </p:spTree>
    <p:extLst>
      <p:ext uri="{BB962C8B-B14F-4D97-AF65-F5344CB8AC3E}">
        <p14:creationId xmlns:p14="http://schemas.microsoft.com/office/powerpoint/2010/main" val="10636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38" y="745268"/>
            <a:ext cx="7950924" cy="591729"/>
          </a:xfrm>
        </p:spPr>
        <p:txBody>
          <a:bodyPr>
            <a:normAutofit fontScale="90000"/>
          </a:bodyPr>
          <a:lstStyle/>
          <a:p>
            <a:r>
              <a:rPr lang="es-ES_tradnl" dirty="0">
                <a:latin typeface="Calibri" panose="020F0502020204030204" pitchFamily="34" charset="0"/>
                <a:cs typeface="Calibri" panose="020F0502020204030204" pitchFamily="34" charset="0"/>
              </a:rPr>
              <a:t>Resultados de Medidas del Estado (RME</a:t>
            </a:r>
            <a:r>
              <a:rPr lang="en-US" dirty="0">
                <a:latin typeface="Calibri" panose="020F0502020204030204" pitchFamily="34" charset="0"/>
                <a:cs typeface="Calibri" panose="020F0502020204030204" pitchFamily="34" charset="0"/>
              </a:rPr>
              <a:t>)</a:t>
            </a:r>
            <a:endParaRPr lang="en-US" b="1" dirty="0">
              <a:latin typeface="Calibri" panose="020F0502020204030204" pitchFamily="34" charset="0"/>
            </a:endParaRPr>
          </a:p>
        </p:txBody>
      </p:sp>
      <p:sp>
        <p:nvSpPr>
          <p:cNvPr id="3" name="Content Placeholder 2"/>
          <p:cNvSpPr>
            <a:spLocks noGrp="1"/>
          </p:cNvSpPr>
          <p:nvPr>
            <p:ph idx="1"/>
          </p:nvPr>
        </p:nvSpPr>
        <p:spPr>
          <a:xfrm>
            <a:off x="714828" y="1456267"/>
            <a:ext cx="7714344" cy="4794481"/>
          </a:xfrm>
        </p:spPr>
        <p:txBody>
          <a:bodyPr>
            <a:normAutofit/>
          </a:bodyPr>
          <a:lstStyle/>
          <a:p>
            <a:r>
              <a:rPr lang="es-ES_tradnl" dirty="0">
                <a:latin typeface="Calibri" panose="020F0502020204030204" pitchFamily="34" charset="0"/>
              </a:rPr>
              <a:t>Indican el crecimiento específico esperado de los servicios migrantes provistos.</a:t>
            </a:r>
          </a:p>
          <a:p>
            <a:r>
              <a:rPr lang="es-ES_tradnl" dirty="0">
                <a:latin typeface="Calibri" panose="020F0502020204030204" pitchFamily="34" charset="0"/>
              </a:rPr>
              <a:t>RME conecta el servicio previsto y el crecimiento.</a:t>
            </a:r>
          </a:p>
          <a:p>
            <a:r>
              <a:rPr lang="es-ES_tradnl" dirty="0">
                <a:latin typeface="Calibri" panose="020F0502020204030204" pitchFamily="34" charset="0"/>
              </a:rPr>
              <a:t>Plan de 3 años: 2018-2021</a:t>
            </a:r>
          </a:p>
          <a:p>
            <a:r>
              <a:rPr lang="es-ES_tradnl" dirty="0">
                <a:latin typeface="Calibri" panose="020F0502020204030204" pitchFamily="34" charset="0"/>
              </a:rPr>
              <a:t>Siete áreas de enfoque:</a:t>
            </a:r>
          </a:p>
          <a:p>
            <a:pPr marL="914400" lvl="1" indent="-457200">
              <a:lnSpc>
                <a:spcPct val="110000"/>
              </a:lnSpc>
              <a:spcBef>
                <a:spcPts val="0"/>
              </a:spcBef>
              <a:spcAft>
                <a:spcPts val="0"/>
              </a:spcAft>
              <a:buFont typeface="+mj-lt"/>
              <a:buAutoNum type="arabicPeriod"/>
            </a:pPr>
            <a:r>
              <a:rPr lang="es-ES_tradnl" dirty="0">
                <a:latin typeface="Calibri" panose="020F0502020204030204" pitchFamily="34" charset="0"/>
              </a:rPr>
              <a:t>Lectura</a:t>
            </a:r>
          </a:p>
          <a:p>
            <a:pPr marL="914400" lvl="1" indent="-457200">
              <a:lnSpc>
                <a:spcPct val="110000"/>
              </a:lnSpc>
              <a:spcBef>
                <a:spcPts val="0"/>
              </a:spcBef>
              <a:spcAft>
                <a:spcPts val="0"/>
              </a:spcAft>
              <a:buFont typeface="+mj-lt"/>
              <a:buAutoNum type="arabicPeriod"/>
            </a:pPr>
            <a:r>
              <a:rPr lang="es-ES_tradnl" dirty="0">
                <a:latin typeface="Calibri" panose="020F0502020204030204" pitchFamily="34" charset="0"/>
              </a:rPr>
              <a:t>Matemáticas</a:t>
            </a:r>
          </a:p>
          <a:p>
            <a:pPr marL="914400" lvl="1" indent="-457200">
              <a:lnSpc>
                <a:spcPct val="110000"/>
              </a:lnSpc>
              <a:spcBef>
                <a:spcPts val="0"/>
              </a:spcBef>
              <a:spcAft>
                <a:spcPts val="0"/>
              </a:spcAft>
              <a:buFont typeface="+mj-lt"/>
              <a:buAutoNum type="arabicPeriod"/>
            </a:pPr>
            <a:r>
              <a:rPr lang="es-ES_tradnl" dirty="0">
                <a:latin typeface="Calibri" panose="020F0502020204030204" pitchFamily="34" charset="0"/>
              </a:rPr>
              <a:t>Graduación de Escuela Preparatoria</a:t>
            </a:r>
          </a:p>
          <a:p>
            <a:pPr marL="914400" lvl="1" indent="-457200">
              <a:lnSpc>
                <a:spcPct val="110000"/>
              </a:lnSpc>
              <a:spcBef>
                <a:spcPts val="0"/>
              </a:spcBef>
              <a:spcAft>
                <a:spcPts val="0"/>
              </a:spcAft>
              <a:buFont typeface="+mj-lt"/>
              <a:buAutoNum type="arabicPeriod"/>
            </a:pPr>
            <a:r>
              <a:rPr lang="es-ES_tradnl" dirty="0">
                <a:latin typeface="Calibri" panose="020F0502020204030204" pitchFamily="34" charset="0"/>
              </a:rPr>
              <a:t>Graduación de Escuela Preparatoria con créditos extra </a:t>
            </a:r>
          </a:p>
          <a:p>
            <a:pPr marL="914400" lvl="1" indent="-457200">
              <a:lnSpc>
                <a:spcPct val="110000"/>
              </a:lnSpc>
              <a:spcBef>
                <a:spcPts val="0"/>
              </a:spcBef>
              <a:spcAft>
                <a:spcPts val="0"/>
              </a:spcAft>
              <a:buFont typeface="+mj-lt"/>
              <a:buAutoNum type="arabicPeriod"/>
            </a:pPr>
            <a:r>
              <a:rPr lang="es-ES_tradnl" dirty="0">
                <a:latin typeface="Calibri" panose="020F0502020204030204" pitchFamily="34" charset="0"/>
              </a:rPr>
              <a:t>Educación temprana.</a:t>
            </a:r>
          </a:p>
          <a:p>
            <a:pPr marL="914400" lvl="1" indent="-457200">
              <a:lnSpc>
                <a:spcPct val="110000"/>
              </a:lnSpc>
              <a:spcBef>
                <a:spcPts val="0"/>
              </a:spcBef>
              <a:spcAft>
                <a:spcPts val="0"/>
              </a:spcAft>
              <a:buFont typeface="+mj-lt"/>
              <a:buAutoNum type="arabicPeriod"/>
            </a:pPr>
            <a:r>
              <a:rPr lang="es-ES_tradnl" dirty="0">
                <a:latin typeface="Calibri" panose="020F0502020204030204" pitchFamily="34" charset="0"/>
              </a:rPr>
              <a:t>Desertores Escolares</a:t>
            </a:r>
          </a:p>
          <a:p>
            <a:pPr marL="914400" lvl="1" indent="-457200">
              <a:lnSpc>
                <a:spcPct val="110000"/>
              </a:lnSpc>
              <a:spcBef>
                <a:spcPts val="0"/>
              </a:spcBef>
              <a:spcAft>
                <a:spcPts val="0"/>
              </a:spcAft>
              <a:buFont typeface="+mj-lt"/>
              <a:buAutoNum type="arabicPeriod"/>
            </a:pPr>
            <a:r>
              <a:rPr lang="es-ES_tradnl" dirty="0">
                <a:latin typeface="Calibri" panose="020F0502020204030204" pitchFamily="34" charset="0"/>
              </a:rPr>
              <a:t>Compromiso Familiar</a:t>
            </a:r>
          </a:p>
        </p:txBody>
      </p:sp>
      <p:sp>
        <p:nvSpPr>
          <p:cNvPr id="4" name="Slide Number Placeholder 3"/>
          <p:cNvSpPr>
            <a:spLocks noGrp="1"/>
          </p:cNvSpPr>
          <p:nvPr>
            <p:ph type="sldNum" sz="quarter" idx="12"/>
          </p:nvPr>
        </p:nvSpPr>
        <p:spPr/>
        <p:txBody>
          <a:bodyPr/>
          <a:lstStyle/>
          <a:p>
            <a:fld id="{5D84065D-F351-4B03-BD91-D8A6B8D4B362}" type="slidenum">
              <a:rPr lang="en-US" smtClean="0"/>
              <a:pPr/>
              <a:t>4</a:t>
            </a:fld>
            <a:endParaRPr lang="en-US" dirty="0"/>
          </a:p>
        </p:txBody>
      </p:sp>
    </p:spTree>
    <p:extLst>
      <p:ext uri="{BB962C8B-B14F-4D97-AF65-F5344CB8AC3E}">
        <p14:creationId xmlns:p14="http://schemas.microsoft.com/office/powerpoint/2010/main" val="136068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6004"/>
            <a:ext cx="7886700" cy="600195"/>
          </a:xfrm>
        </p:spPr>
        <p:txBody>
          <a:bodyPr anchor="ctr">
            <a:normAutofit fontScale="90000"/>
          </a:bodyPr>
          <a:lstStyle/>
          <a:p>
            <a:pPr algn="ctr"/>
            <a:r>
              <a:rPr lang="es-ES_tradnl" b="1" dirty="0">
                <a:latin typeface="Calibri" panose="020F0502020204030204" pitchFamily="34" charset="0"/>
                <a:cs typeface="Calibri" panose="020F0502020204030204" pitchFamily="34" charset="0"/>
              </a:rPr>
              <a:t>Lectura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7355529"/>
              </p:ext>
            </p:extLst>
          </p:nvPr>
        </p:nvGraphicFramePr>
        <p:xfrm>
          <a:off x="628650" y="1346200"/>
          <a:ext cx="7886700" cy="4619161"/>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12083">
                <a:tc>
                  <a:txBody>
                    <a:bodyPr/>
                    <a:lstStyle/>
                    <a:p>
                      <a:pPr algn="ctr"/>
                      <a:r>
                        <a:rPr lang="es-ES_tradnl" sz="1600">
                          <a:latin typeface="Calibri" panose="020F0502020204030204" pitchFamily="34" charset="0"/>
                          <a:cs typeface="Calibri" panose="020F0502020204030204" pitchFamily="34" charset="0"/>
                        </a:rPr>
                        <a:t>Resultados de Medidas del Estado 2018 </a:t>
                      </a:r>
                      <a:endParaRPr lang="es-ES_tradnl" sz="16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s-ES_tradnl" sz="1600">
                          <a:latin typeface="Calibri" panose="020F0502020204030204" pitchFamily="34" charset="0"/>
                          <a:cs typeface="Calibri" panose="020F0502020204030204" pitchFamily="34" charset="0"/>
                        </a:rPr>
                        <a:t>Estrategias</a:t>
                      </a:r>
                      <a:endParaRPr lang="es-ES_tradnl"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4306741">
                <a:tc>
                  <a:txBody>
                    <a:bodyPr/>
                    <a:lstStyle/>
                    <a:p>
                      <a:r>
                        <a:rPr lang="es-ES_tradnl" sz="1800" b="1" kern="1200" dirty="0">
                          <a:solidFill>
                            <a:schemeClr val="dk1"/>
                          </a:solidFill>
                          <a:effectLst/>
                          <a:latin typeface="Calibri" panose="020F0502020204030204" pitchFamily="34" charset="0"/>
                          <a:ea typeface="+mn-ea"/>
                          <a:cs typeface="Calibri" panose="020F0502020204030204" pitchFamily="34" charset="0"/>
                        </a:rPr>
                        <a:t>1</a:t>
                      </a:r>
                      <a:r>
                        <a:rPr lang="es-ES_tradnl" sz="1800" kern="1200" noProof="0" dirty="0">
                          <a:solidFill>
                            <a:schemeClr val="dk1"/>
                          </a:solidFill>
                          <a:effectLst/>
                          <a:latin typeface="Calibri" panose="020F0502020204030204" pitchFamily="34" charset="0"/>
                          <a:ea typeface="+mn-ea"/>
                          <a:cs typeface="Calibri" panose="020F0502020204030204" pitchFamily="34" charset="0"/>
                        </a:rPr>
                        <a:t>:  Para fines del año 2020-21, el porcentaje de  estudiantes migrantes en grados de 3ero a 8vo</a:t>
                      </a:r>
                      <a:r>
                        <a:rPr lang="es-ES_tradnl" sz="1800" kern="1200" baseline="0" noProof="0" dirty="0">
                          <a:solidFill>
                            <a:schemeClr val="dk1"/>
                          </a:solidFill>
                          <a:effectLst/>
                          <a:latin typeface="Calibri" panose="020F0502020204030204" pitchFamily="34" charset="0"/>
                          <a:ea typeface="+mn-ea"/>
                          <a:cs typeface="Calibri" panose="020F0502020204030204" pitchFamily="34" charset="0"/>
                        </a:rPr>
                        <a:t> los cuales reciben al menos 12 horas académicas suplementarias en el área de lectura y obtiene un nivel 3 en los exámenes estatales aumentará por 3 puntos de porcentaje sobre el año escolar base 2018-19.</a:t>
                      </a:r>
                      <a:endParaRPr lang="es-ES_tradnl" sz="1800" b="1" kern="1200" baseline="0" noProof="0" dirty="0">
                        <a:solidFill>
                          <a:schemeClr val="dk1"/>
                        </a:solidFill>
                        <a:effectLst/>
                        <a:latin typeface="Calibri" panose="020F0502020204030204" pitchFamily="34" charset="0"/>
                        <a:ea typeface="+mn-ea"/>
                        <a:cs typeface="Calibri" panose="020F0502020204030204" pitchFamily="34" charset="0"/>
                      </a:endParaRPr>
                    </a:p>
                    <a:p>
                      <a:r>
                        <a:rPr lang="es-ES_tradnl" sz="1800" b="1" kern="1200" noProof="0" dirty="0">
                          <a:solidFill>
                            <a:schemeClr val="dk1"/>
                          </a:solidFill>
                          <a:effectLst/>
                          <a:latin typeface="Calibri" panose="020F0502020204030204" pitchFamily="34" charset="0"/>
                          <a:ea typeface="+mn-ea"/>
                          <a:cs typeface="Calibri" panose="020F0502020204030204" pitchFamily="34" charset="0"/>
                        </a:rPr>
                        <a:t>2</a:t>
                      </a:r>
                      <a:r>
                        <a:rPr lang="es-ES_tradnl" sz="1800" kern="1200" noProof="0" dirty="0">
                          <a:solidFill>
                            <a:schemeClr val="dk1"/>
                          </a:solidFill>
                          <a:effectLst/>
                          <a:latin typeface="Calibri" panose="020F0502020204030204" pitchFamily="34" charset="0"/>
                          <a:ea typeface="+mn-ea"/>
                          <a:cs typeface="Calibri" panose="020F0502020204030204" pitchFamily="34" charset="0"/>
                        </a:rPr>
                        <a:t>: Para fines del año</a:t>
                      </a:r>
                      <a:r>
                        <a:rPr lang="es-ES_tradnl" sz="1800" kern="1200" baseline="0" noProof="0" dirty="0">
                          <a:solidFill>
                            <a:schemeClr val="dk1"/>
                          </a:solidFill>
                          <a:effectLst/>
                          <a:latin typeface="Calibri" panose="020F0502020204030204" pitchFamily="34" charset="0"/>
                          <a:ea typeface="+mn-ea"/>
                          <a:cs typeface="Calibri" panose="020F0502020204030204" pitchFamily="34" charset="0"/>
                        </a:rPr>
                        <a:t> 2020-21, al menos </a:t>
                      </a:r>
                      <a:r>
                        <a:rPr lang="es-ES_tradnl" sz="1800" kern="1200" noProof="0" dirty="0">
                          <a:solidFill>
                            <a:schemeClr val="dk1"/>
                          </a:solidFill>
                          <a:effectLst/>
                          <a:latin typeface="Calibri" panose="020F0502020204030204" pitchFamily="34" charset="0"/>
                          <a:ea typeface="+mn-ea"/>
                          <a:cs typeface="Calibri" panose="020F0502020204030204" pitchFamily="34" charset="0"/>
                        </a:rPr>
                        <a:t>50% </a:t>
                      </a:r>
                      <a:r>
                        <a:rPr lang="es-ES_tradnl" sz="1800" kern="1200" baseline="0" noProof="0" dirty="0">
                          <a:solidFill>
                            <a:schemeClr val="dk1"/>
                          </a:solidFill>
                          <a:effectLst/>
                          <a:latin typeface="Calibri" panose="020F0502020204030204" pitchFamily="34" charset="0"/>
                          <a:ea typeface="+mn-ea"/>
                          <a:cs typeface="Calibri" panose="020F0502020204030204" pitchFamily="34" charset="0"/>
                        </a:rPr>
                        <a:t> de los padres migrantes con niños en grados de K-8 los cuales participan en reuniones académicas de padres migrantes reportarán ganancias en su apoyo académico con su niño.</a:t>
                      </a:r>
                      <a:r>
                        <a:rPr lang="es-ES_tradnl" sz="1800" kern="1200" noProof="0" dirty="0">
                          <a:solidFill>
                            <a:schemeClr val="dk1"/>
                          </a:solidFill>
                          <a:effectLst/>
                          <a:latin typeface="Calibri" panose="020F0502020204030204" pitchFamily="34" charset="0"/>
                          <a:ea typeface="+mn-ea"/>
                          <a:cs typeface="Calibri" panose="020F0502020204030204" pitchFamily="34" charset="0"/>
                        </a:rPr>
                        <a:t> </a:t>
                      </a:r>
                      <a:endParaRPr lang="es-ES_tradnl" sz="1800" noProof="0" dirty="0">
                        <a:latin typeface="Calibri" panose="020F0502020204030204" pitchFamily="34" charset="0"/>
                        <a:cs typeface="Calibri" panose="020F0502020204030204" pitchFamily="34" charset="0"/>
                      </a:endParaRPr>
                    </a:p>
                  </a:txBody>
                  <a:tcPr marL="68580" marR="68580" marT="34290" marB="34290"/>
                </a:tc>
                <a:tc>
                  <a:txBody>
                    <a:bodyPr/>
                    <a:lstStyle/>
                    <a:p>
                      <a:pPr marL="285750" indent="-285750">
                        <a:buFont typeface="Arial" panose="020B0604020202020204" pitchFamily="34" charset="0"/>
                        <a:buChar char="•"/>
                      </a:pPr>
                      <a:r>
                        <a:rPr lang="es-ES_tradnl" sz="1800" dirty="0">
                          <a:latin typeface="Calibri" panose="020F0502020204030204" pitchFamily="34" charset="0"/>
                          <a:cs typeface="Calibri" panose="020F0502020204030204" pitchFamily="34" charset="0"/>
                        </a:rPr>
                        <a:t>Identificar y ayudar a los estudiantes que se están quedando atrás en</a:t>
                      </a:r>
                      <a:r>
                        <a:rPr lang="es-ES_tradnl" sz="1800" baseline="0" dirty="0">
                          <a:latin typeface="Calibri" panose="020F0502020204030204" pitchFamily="34" charset="0"/>
                          <a:cs typeface="Calibri" panose="020F0502020204030204" pitchFamily="34" charset="0"/>
                        </a:rPr>
                        <a:t> los resultados de</a:t>
                      </a:r>
                      <a:r>
                        <a:rPr lang="es-ES_tradnl" sz="1800" dirty="0">
                          <a:latin typeface="Calibri" panose="020F0502020204030204" pitchFamily="34" charset="0"/>
                          <a:cs typeface="Calibri" panose="020F0502020204030204" pitchFamily="34" charset="0"/>
                        </a:rPr>
                        <a:t> FSA en grado 3</a:t>
                      </a:r>
                    </a:p>
                    <a:p>
                      <a:endParaRPr lang="es-ES_tradnl" sz="1800" kern="1200" dirty="0">
                        <a:solidFill>
                          <a:schemeClr val="dk1"/>
                        </a:solidFill>
                        <a:effectLst/>
                        <a:latin typeface="Calibri" panose="020F0502020204030204" pitchFamily="34" charset="0"/>
                        <a:ea typeface="+mn-ea"/>
                        <a:cs typeface="Calibri" panose="020F0502020204030204" pitchFamily="34" charset="0"/>
                      </a:endParaRPr>
                    </a:p>
                    <a:p>
                      <a:pPr marL="285750" indent="-285750">
                        <a:buFont typeface="Arial" panose="020B0604020202020204" pitchFamily="34" charset="0"/>
                        <a:buChar char="•"/>
                      </a:pPr>
                      <a:r>
                        <a:rPr lang="es-ES_tradnl" sz="1800" kern="1200" dirty="0">
                          <a:solidFill>
                            <a:schemeClr val="dk1"/>
                          </a:solidFill>
                          <a:effectLst/>
                          <a:latin typeface="Calibri" panose="020F0502020204030204" pitchFamily="34" charset="0"/>
                          <a:ea typeface="+mn-ea"/>
                          <a:cs typeface="Calibri" panose="020F0502020204030204" pitchFamily="34" charset="0"/>
                        </a:rPr>
                        <a:t> </a:t>
                      </a:r>
                      <a:r>
                        <a:rPr lang="es-ES_tradnl" sz="1800" dirty="0">
                          <a:latin typeface="Calibri" panose="020F0502020204030204" pitchFamily="34" charset="0"/>
                          <a:cs typeface="Calibri" panose="020F0502020204030204" pitchFamily="34" charset="0"/>
                        </a:rPr>
                        <a:t>Proporcionar instrucción académica complementaria (después de la escuela, tutoría de día escolar extendido, maestro de recursos en clase) para lectura y matemáticas, incluso durante el verano</a:t>
                      </a:r>
                      <a:endParaRPr lang="es-ES_tradnl" sz="18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5D84065D-F351-4B03-BD91-D8A6B8D4B362}" type="slidenum">
              <a:rPr lang="en-US" smtClean="0"/>
              <a:pPr/>
              <a:t>5</a:t>
            </a:fld>
            <a:endParaRPr lang="en-US" dirty="0"/>
          </a:p>
        </p:txBody>
      </p:sp>
    </p:spTree>
    <p:extLst>
      <p:ext uri="{BB962C8B-B14F-4D97-AF65-F5344CB8AC3E}">
        <p14:creationId xmlns:p14="http://schemas.microsoft.com/office/powerpoint/2010/main" val="369745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48782"/>
            <a:ext cx="7886700" cy="505885"/>
          </a:xfrm>
        </p:spPr>
        <p:txBody>
          <a:bodyPr anchor="ctr">
            <a:normAutofit fontScale="90000"/>
          </a:bodyPr>
          <a:lstStyle/>
          <a:p>
            <a:pPr algn="ctr"/>
            <a:r>
              <a:rPr lang="es-ES_tradnl" b="1" dirty="0">
                <a:latin typeface="Calibri" panose="020F0502020204030204" pitchFamily="34" charset="0"/>
                <a:cs typeface="Calibri" panose="020F0502020204030204" pitchFamily="34" charset="0"/>
              </a:rPr>
              <a:t>Matemáticas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5529715"/>
              </p:ext>
            </p:extLst>
          </p:nvPr>
        </p:nvGraphicFramePr>
        <p:xfrm>
          <a:off x="628650" y="1642532"/>
          <a:ext cx="7886700" cy="4608977"/>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533209">
                <a:tc>
                  <a:txBody>
                    <a:bodyPr/>
                    <a:lstStyle/>
                    <a:p>
                      <a:pPr algn="ctr"/>
                      <a:r>
                        <a:rPr lang="es-ES_tradnl" sz="1800" noProof="0">
                          <a:latin typeface="Calibri" panose="020F0502020204030204" pitchFamily="34" charset="0"/>
                          <a:cs typeface="Calibri" panose="020F0502020204030204" pitchFamily="34" charset="0"/>
                        </a:rPr>
                        <a:t>Resultados de Medidas del Estado 2018</a:t>
                      </a:r>
                    </a:p>
                  </a:txBody>
                  <a:tcPr marL="68580" marR="68580" marT="34290" marB="34290"/>
                </a:tc>
                <a:tc>
                  <a:txBody>
                    <a:bodyPr/>
                    <a:lstStyle/>
                    <a:p>
                      <a:pPr algn="ctr"/>
                      <a:r>
                        <a:rPr lang="es-ES_tradnl" sz="1800" noProof="0">
                          <a:latin typeface="Calibri" panose="020F0502020204030204" pitchFamily="34" charset="0"/>
                          <a:cs typeface="Calibri" panose="020F0502020204030204" pitchFamily="34" charset="0"/>
                        </a:rPr>
                        <a:t>Estrategias</a:t>
                      </a:r>
                    </a:p>
                  </a:txBody>
                  <a:tcPr marL="68580" marR="68580" marT="34290" marB="34290"/>
                </a:tc>
                <a:extLst>
                  <a:ext uri="{0D108BD9-81ED-4DB2-BD59-A6C34878D82A}">
                    <a16:rowId xmlns:a16="http://schemas.microsoft.com/office/drawing/2014/main" val="10000"/>
                  </a:ext>
                </a:extLst>
              </a:tr>
              <a:tr h="4075768">
                <a:tc>
                  <a:txBody>
                    <a:bodyPr/>
                    <a:lstStyle/>
                    <a:p>
                      <a:r>
                        <a:rPr lang="es-ES_tradnl" sz="1800" b="1" kern="1200" noProof="0" dirty="0">
                          <a:solidFill>
                            <a:schemeClr val="dk1"/>
                          </a:solidFill>
                          <a:effectLst/>
                          <a:latin typeface="Calibri" panose="020F0502020204030204" pitchFamily="34" charset="0"/>
                          <a:ea typeface="+mn-ea"/>
                          <a:cs typeface="Calibri" panose="020F0502020204030204" pitchFamily="34" charset="0"/>
                        </a:rPr>
                        <a:t>1</a:t>
                      </a:r>
                      <a:r>
                        <a:rPr lang="es-ES_tradnl" sz="1800" kern="1200" noProof="0" dirty="0">
                          <a:solidFill>
                            <a:schemeClr val="dk1"/>
                          </a:solidFill>
                          <a:effectLst/>
                          <a:latin typeface="Calibri" panose="020F0502020204030204" pitchFamily="34" charset="0"/>
                          <a:ea typeface="+mn-ea"/>
                          <a:cs typeface="Calibri" panose="020F0502020204030204" pitchFamily="34" charset="0"/>
                        </a:rPr>
                        <a:t>: </a:t>
                      </a:r>
                      <a:r>
                        <a:rPr lang="es-ES_tradnl" noProof="0" dirty="0"/>
                        <a:t>Al final del año del proyecto 2020-2021, el porcentaje de estudiantes migrantes en los grados 3-8 que reciben al menos 12 horas de instrucción académica complementaria en Matemáticas que logran un rendimiento a nivel de grado en la evaluación estatal en Matemáticas aumentará en 3 puntos porcentuales más de la línea de base 2018-2019.</a:t>
                      </a:r>
                      <a:endParaRPr lang="es-ES_tradnl" sz="1800" noProof="0" dirty="0">
                        <a:latin typeface="Calibri" panose="020F0502020204030204" pitchFamily="34" charset="0"/>
                        <a:cs typeface="Calibri" panose="020F0502020204030204" pitchFamily="34" charset="0"/>
                      </a:endParaRPr>
                    </a:p>
                  </a:txBody>
                  <a:tcPr marL="68580" marR="68580" marT="34290" marB="34290"/>
                </a:tc>
                <a:tc>
                  <a:txBody>
                    <a:bodyPr/>
                    <a:lstStyle/>
                    <a:p>
                      <a:pPr marL="285750" indent="-285750">
                        <a:buFont typeface="Arial" panose="020B0604020202020204" pitchFamily="34" charset="0"/>
                        <a:buChar char="•"/>
                      </a:pPr>
                      <a:r>
                        <a:rPr lang="es-ES_tradnl" noProof="0" dirty="0"/>
                        <a:t>Identificar y ayudar a los estudiantes que se están quedando atrás en</a:t>
                      </a:r>
                      <a:r>
                        <a:rPr lang="es-ES_tradnl" baseline="0" noProof="0" dirty="0"/>
                        <a:t> los resultados de</a:t>
                      </a:r>
                      <a:r>
                        <a:rPr lang="es-ES_tradnl" noProof="0" dirty="0"/>
                        <a:t> FSA en grado 3</a:t>
                      </a:r>
                      <a:endParaRPr lang="es-ES_tradnl" sz="1800" noProof="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_tradnl" noProof="0" dirty="0"/>
                        <a:t>Proporcionar instrucción académica complementaria (después de la escuela, tutoría de día escolar extendido, maestro de recursos en clase) para lectura y matemáticas, incluso durante el verano.</a:t>
                      </a:r>
                      <a:endParaRPr lang="es-ES_tradnl" sz="1800" noProof="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5D84065D-F351-4B03-BD91-D8A6B8D4B362}" type="slidenum">
              <a:rPr lang="en-US" smtClean="0"/>
              <a:pPr/>
              <a:t>6</a:t>
            </a:fld>
            <a:endParaRPr lang="en-US" dirty="0"/>
          </a:p>
        </p:txBody>
      </p:sp>
    </p:spTree>
    <p:extLst>
      <p:ext uri="{BB962C8B-B14F-4D97-AF65-F5344CB8AC3E}">
        <p14:creationId xmlns:p14="http://schemas.microsoft.com/office/powerpoint/2010/main" val="367995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62093"/>
            <a:ext cx="6798734" cy="476582"/>
          </a:xfrm>
        </p:spPr>
        <p:txBody>
          <a:bodyPr>
            <a:noAutofit/>
          </a:bodyPr>
          <a:lstStyle/>
          <a:p>
            <a:pPr algn="ctr"/>
            <a:r>
              <a:rPr lang="es-ES_tradnl" b="1" dirty="0">
                <a:latin typeface="Calibri" panose="020F0502020204030204" pitchFamily="34" charset="0"/>
                <a:cs typeface="Calibri" panose="020F0502020204030204" pitchFamily="34" charset="0"/>
              </a:rPr>
              <a:t>Graduación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4356975"/>
              </p:ext>
            </p:extLst>
          </p:nvPr>
        </p:nvGraphicFramePr>
        <p:xfrm>
          <a:off x="632883" y="1138675"/>
          <a:ext cx="7886700" cy="557784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33672">
                <a:tc>
                  <a:txBody>
                    <a:bodyPr/>
                    <a:lstStyle/>
                    <a:p>
                      <a:pPr algn="ctr"/>
                      <a:r>
                        <a:rPr lang="en-US" sz="1800" dirty="0">
                          <a:latin typeface="Calibri" panose="020F0502020204030204" pitchFamily="34" charset="0"/>
                          <a:cs typeface="Calibri" panose="020F0502020204030204" pitchFamily="34" charset="0"/>
                        </a:rPr>
                        <a:t>2018 Service Delivery Plan</a:t>
                      </a:r>
                    </a:p>
                  </a:txBody>
                  <a:tcPr marL="68580" marR="68580" marT="34290" marB="34290"/>
                </a:tc>
                <a:tc>
                  <a:txBody>
                    <a:bodyPr/>
                    <a:lstStyle/>
                    <a:p>
                      <a:pPr algn="ctr"/>
                      <a:r>
                        <a:rPr lang="en-US" sz="1800" dirty="0">
                          <a:latin typeface="Calibri" panose="020F0502020204030204" pitchFamily="34" charset="0"/>
                          <a:cs typeface="Calibri" panose="020F0502020204030204" pitchFamily="34" charset="0"/>
                        </a:rPr>
                        <a:t>Strategies</a:t>
                      </a:r>
                      <a:endParaRPr lang="en-US"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4598319">
                <a:tc>
                  <a:txBody>
                    <a:bodyPr/>
                    <a:lstStyle/>
                    <a:p>
                      <a:r>
                        <a:rPr lang="en-US" sz="1800" b="1" kern="1200" dirty="0">
                          <a:solidFill>
                            <a:schemeClr val="dk1"/>
                          </a:solidFill>
                          <a:effectLst/>
                          <a:latin typeface="Calibri" panose="020F0502020204030204" pitchFamily="34" charset="0"/>
                          <a:ea typeface="+mn-ea"/>
                          <a:cs typeface="Calibri" panose="020F0502020204030204" pitchFamily="34" charset="0"/>
                        </a:rPr>
                        <a:t>1</a:t>
                      </a:r>
                      <a:r>
                        <a:rPr lang="en-US" sz="1800" kern="1200" dirty="0">
                          <a:solidFill>
                            <a:schemeClr val="dk1"/>
                          </a:solidFill>
                          <a:effectLst/>
                          <a:latin typeface="Calibri" panose="020F0502020204030204" pitchFamily="34" charset="0"/>
                          <a:ea typeface="+mn-ea"/>
                          <a:cs typeface="Calibri" panose="020F0502020204030204" pitchFamily="34" charset="0"/>
                        </a:rPr>
                        <a:t>:A</a:t>
                      </a:r>
                      <a:r>
                        <a:rPr lang="es-ES" dirty="0"/>
                        <a:t>l final del año 2020-2021, el porcentaje de estudiantes migrantes en los grados 9-12 que se identifican como en riesgo de reprobar o abandonar la escuela a través de sistemas de alerta temprana o informes de estado de graduación que reciben tutoría individual o apoyo académico del programa de educación migrante y quienes posteriormente avancen al siguiente nivel de grado o graduado aumentarán en tres (3) puntos porcentuales durante la línea de base 2018-2019.</a:t>
                      </a:r>
                      <a:endParaRPr lang="en-US" sz="1800" kern="1200" dirty="0">
                        <a:solidFill>
                          <a:schemeClr val="dk1"/>
                        </a:solidFill>
                        <a:effectLst/>
                        <a:latin typeface="Calibri" panose="020F0502020204030204" pitchFamily="34" charset="0"/>
                        <a:ea typeface="+mn-ea"/>
                        <a:cs typeface="Calibri" panose="020F0502020204030204" pitchFamily="34" charset="0"/>
                      </a:endParaRPr>
                    </a:p>
                  </a:txBody>
                  <a:tcPr marL="68580" marR="68580" marT="34290" marB="34290"/>
                </a:tc>
                <a:tc>
                  <a:txBody>
                    <a:bodyPr/>
                    <a:lstStyle/>
                    <a:p>
                      <a:pPr marL="285750" lvl="0" indent="-285750">
                        <a:spcAft>
                          <a:spcPts val="600"/>
                        </a:spcAft>
                        <a:buFont typeface="Arial" panose="020B0604020202020204" pitchFamily="34" charset="0"/>
                        <a:buChar char="•"/>
                      </a:pPr>
                      <a:r>
                        <a:rPr lang="es-ES" dirty="0"/>
                        <a:t>Ofrecer obtención de créditos a través de programa PASS y otras opciones.</a:t>
                      </a:r>
                    </a:p>
                    <a:p>
                      <a:pPr marL="285750" lvl="0" indent="-285750">
                        <a:spcAft>
                          <a:spcPts val="600"/>
                        </a:spcAft>
                        <a:buFont typeface="Arial" panose="020B0604020202020204" pitchFamily="34" charset="0"/>
                        <a:buChar char="•"/>
                      </a:pPr>
                      <a:r>
                        <a:rPr lang="es-ES" dirty="0"/>
                        <a:t>Monitorear (desde la entrada a</a:t>
                      </a:r>
                      <a:r>
                        <a:rPr lang="es-ES" baseline="0" dirty="0"/>
                        <a:t> la escuela preparatoria</a:t>
                      </a:r>
                      <a:r>
                        <a:rPr lang="es-ES" dirty="0"/>
                        <a:t>) utilizando indicadores del sistema de alerta temprana (calificaciones bajas, asistencia, disciplina, GPA, etc.)</a:t>
                      </a:r>
                    </a:p>
                    <a:p>
                      <a:pPr marL="285750" lvl="0" indent="-285750">
                        <a:spcAft>
                          <a:spcPts val="600"/>
                        </a:spcAft>
                        <a:buFont typeface="Arial" panose="020B0604020202020204" pitchFamily="34" charset="0"/>
                        <a:buChar char="•"/>
                      </a:pPr>
                      <a:r>
                        <a:rPr lang="es-ES" dirty="0"/>
                        <a:t>Proporcionar tutores para ayudar a garantizar que los materiales escolares estén en un idioma que los estudiantes puedan entender.</a:t>
                      </a:r>
                    </a:p>
                    <a:p>
                      <a:pPr marL="285750" lvl="0" indent="-285750">
                        <a:spcAft>
                          <a:spcPts val="600"/>
                        </a:spcAft>
                        <a:buFont typeface="Arial" panose="020B0604020202020204" pitchFamily="34" charset="0"/>
                        <a:buChar char="•"/>
                      </a:pPr>
                      <a:r>
                        <a:rPr lang="es-ES" dirty="0"/>
                        <a:t>Educar a los padres sobre los requisitos para la promoción de grado (créditos necesarios para la promoción, requisitos de evaluaciones EOC, horas de servicio comunitario, requisitos de asistencia, disponibilidad de recursos, como sesiones de tutoría)</a:t>
                      </a:r>
                      <a:endParaRPr lang="en-US" sz="18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5D84065D-F351-4B03-BD91-D8A6B8D4B362}" type="slidenum">
              <a:rPr lang="en-US" smtClean="0"/>
              <a:pPr/>
              <a:t>7</a:t>
            </a:fld>
            <a:endParaRPr lang="en-US" dirty="0"/>
          </a:p>
        </p:txBody>
      </p:sp>
    </p:spTree>
    <p:extLst>
      <p:ext uri="{BB962C8B-B14F-4D97-AF65-F5344CB8AC3E}">
        <p14:creationId xmlns:p14="http://schemas.microsoft.com/office/powerpoint/2010/main" val="275015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73655"/>
            <a:ext cx="7886700" cy="523345"/>
          </a:xfrm>
        </p:spPr>
        <p:txBody>
          <a:bodyPr anchor="ctr">
            <a:normAutofit fontScale="90000"/>
          </a:bodyPr>
          <a:lstStyle/>
          <a:p>
            <a:pPr algn="ctr"/>
            <a:r>
              <a:rPr lang="es-ES_tradnl" b="1" dirty="0">
                <a:latin typeface="Calibri" panose="020F0502020204030204" pitchFamily="34" charset="0"/>
                <a:cs typeface="Calibri" panose="020F0502020204030204" pitchFamily="34" charset="0"/>
              </a:rPr>
              <a:t>Graduación y Más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4119884"/>
              </p:ext>
            </p:extLst>
          </p:nvPr>
        </p:nvGraphicFramePr>
        <p:xfrm>
          <a:off x="628650" y="1397000"/>
          <a:ext cx="7886700" cy="4567994"/>
        </p:xfrm>
        <a:graphic>
          <a:graphicData uri="http://schemas.openxmlformats.org/drawingml/2006/table">
            <a:tbl>
              <a:tblPr firstRow="1" bandRow="1">
                <a:tableStyleId>{5C22544A-7EE6-4342-B048-85BDC9FD1C3A}</a:tableStyleId>
              </a:tblPr>
              <a:tblGrid>
                <a:gridCol w="4404989">
                  <a:extLst>
                    <a:ext uri="{9D8B030D-6E8A-4147-A177-3AD203B41FA5}">
                      <a16:colId xmlns:a16="http://schemas.microsoft.com/office/drawing/2014/main" val="20000"/>
                    </a:ext>
                  </a:extLst>
                </a:gridCol>
                <a:gridCol w="3481711">
                  <a:extLst>
                    <a:ext uri="{9D8B030D-6E8A-4147-A177-3AD203B41FA5}">
                      <a16:colId xmlns:a16="http://schemas.microsoft.com/office/drawing/2014/main" val="20001"/>
                    </a:ext>
                  </a:extLst>
                </a:gridCol>
              </a:tblGrid>
              <a:tr h="384614">
                <a:tc>
                  <a:txBody>
                    <a:bodyPr/>
                    <a:lstStyle/>
                    <a:p>
                      <a:pPr algn="ctr"/>
                      <a:r>
                        <a:rPr lang="es-ES_tradnl" sz="1800" noProof="0">
                          <a:latin typeface="Calibri" panose="020F0502020204030204" pitchFamily="34" charset="0"/>
                          <a:cs typeface="Calibri" panose="020F0502020204030204" pitchFamily="34" charset="0"/>
                        </a:rPr>
                        <a:t>Resultados de Medidas del Estado 2018 </a:t>
                      </a:r>
                    </a:p>
                  </a:txBody>
                  <a:tcPr marL="68580" marR="68580" marT="34290" marB="34290"/>
                </a:tc>
                <a:tc>
                  <a:txBody>
                    <a:bodyPr/>
                    <a:lstStyle/>
                    <a:p>
                      <a:pPr algn="ctr"/>
                      <a:r>
                        <a:rPr lang="es-ES_tradnl" sz="1800" noProof="0">
                          <a:latin typeface="Calibri" panose="020F0502020204030204" pitchFamily="34" charset="0"/>
                          <a:cs typeface="Calibri" panose="020F0502020204030204" pitchFamily="34" charset="0"/>
                        </a:rPr>
                        <a:t>Estrategias</a:t>
                      </a:r>
                    </a:p>
                  </a:txBody>
                  <a:tcPr marL="68580" marR="68580" marT="34290" marB="34290"/>
                </a:tc>
                <a:extLst>
                  <a:ext uri="{0D108BD9-81ED-4DB2-BD59-A6C34878D82A}">
                    <a16:rowId xmlns:a16="http://schemas.microsoft.com/office/drawing/2014/main" val="10000"/>
                  </a:ext>
                </a:extLst>
              </a:tr>
              <a:tr h="4168380">
                <a:tc>
                  <a:txBody>
                    <a:bodyPr/>
                    <a:lstStyle/>
                    <a:p>
                      <a:pPr marL="0" algn="l" defTabSz="457200" rtl="0" eaLnBrk="1" latinLnBrk="0" hangingPunct="1"/>
                      <a:r>
                        <a:rPr lang="es-ES_tradnl" sz="1800" b="1" kern="1200" noProof="0" dirty="0">
                          <a:solidFill>
                            <a:schemeClr val="dk1"/>
                          </a:solidFill>
                          <a:effectLst/>
                          <a:latin typeface="Calibri" panose="020F0502020204030204" pitchFamily="34" charset="0"/>
                          <a:ea typeface="+mn-ea"/>
                          <a:cs typeface="Calibri" panose="020F0502020204030204" pitchFamily="34" charset="0"/>
                        </a:rPr>
                        <a:t>2:</a:t>
                      </a:r>
                      <a:r>
                        <a:rPr lang="es-ES_tradnl" sz="1800" kern="1200" noProof="0" dirty="0">
                          <a:solidFill>
                            <a:schemeClr val="dk1"/>
                          </a:solidFill>
                          <a:effectLst/>
                          <a:latin typeface="Calibri" panose="020F0502020204030204" pitchFamily="34" charset="0"/>
                          <a:ea typeface="+mn-ea"/>
                          <a:cs typeface="Calibri" panose="020F0502020204030204" pitchFamily="34" charset="0"/>
                        </a:rPr>
                        <a:t> </a:t>
                      </a:r>
                      <a:r>
                        <a:rPr lang="es-ES_tradnl" noProof="0" dirty="0"/>
                        <a:t>Al final del año 2020-2021, el porcentaje de estudiantes migrantes en los grados 9-12 atendidos por el programa de educación migrante que completen con éxito al menos un curso acelerado o certificación aumentará en 4 puntos porcentuales sobre la línea de base 2018-2019.</a:t>
                      </a:r>
                      <a:r>
                        <a:rPr lang="es-ES_tradnl" sz="1800" kern="1200" noProof="0" dirty="0">
                          <a:solidFill>
                            <a:schemeClr val="dk1"/>
                          </a:solidFill>
                          <a:effectLst/>
                          <a:latin typeface="Calibri" panose="020F0502020204030204" pitchFamily="34" charset="0"/>
                          <a:ea typeface="+mn-ea"/>
                          <a:cs typeface="Calibri" panose="020F0502020204030204" pitchFamily="34" charset="0"/>
                        </a:rPr>
                        <a:t> </a:t>
                      </a:r>
                    </a:p>
                    <a:p>
                      <a:r>
                        <a:rPr lang="es-ES_tradnl" sz="1800" b="1" kern="1200" noProof="0" dirty="0">
                          <a:solidFill>
                            <a:schemeClr val="dk1"/>
                          </a:solidFill>
                          <a:effectLst/>
                          <a:latin typeface="Calibri" panose="020F0502020204030204" pitchFamily="34" charset="0"/>
                          <a:ea typeface="+mn-ea"/>
                          <a:cs typeface="Calibri" panose="020F0502020204030204" pitchFamily="34" charset="0"/>
                        </a:rPr>
                        <a:t>3:</a:t>
                      </a:r>
                      <a:r>
                        <a:rPr lang="es-ES_tradnl" sz="1800" kern="1200" noProof="0" dirty="0">
                          <a:solidFill>
                            <a:schemeClr val="dk1"/>
                          </a:solidFill>
                          <a:effectLst/>
                          <a:latin typeface="Calibri" panose="020F0502020204030204" pitchFamily="34" charset="0"/>
                          <a:ea typeface="+mn-ea"/>
                          <a:cs typeface="Calibri" panose="020F0502020204030204" pitchFamily="34" charset="0"/>
                        </a:rPr>
                        <a:t> </a:t>
                      </a:r>
                      <a:r>
                        <a:rPr lang="es-ES_tradnl" noProof="0" dirty="0"/>
                        <a:t>Al final del año 2020-2021 del proyecto, al menos el 50% de los padres migrantes con hijos en los grados 9-12, que participan en un programa de defensa educativa para padres migrantes informarán sobre el conocimiento de los requisitos de graduación y las estrategias de participación estudiantil para promover la graduación.</a:t>
                      </a:r>
                      <a:endParaRPr lang="es-ES_tradnl" sz="2000" noProof="0" dirty="0">
                        <a:latin typeface="Calibri" panose="020F0502020204030204" pitchFamily="34" charset="0"/>
                        <a:cs typeface="Calibri" panose="020F0502020204030204" pitchFamily="34" charset="0"/>
                      </a:endParaRPr>
                    </a:p>
                  </a:txBody>
                  <a:tcPr marL="68580" marR="68580" marT="34290" marB="34290"/>
                </a:tc>
                <a:tc>
                  <a:txBody>
                    <a:bodyPr/>
                    <a:lstStyle/>
                    <a:p>
                      <a:pPr marL="285750" indent="-285750">
                        <a:buFont typeface="Arial" panose="020B0604020202020204" pitchFamily="34" charset="0"/>
                        <a:buChar char="•"/>
                      </a:pPr>
                      <a:r>
                        <a:rPr lang="es-ES_tradnl" noProof="0" dirty="0"/>
                        <a:t>Inscribir a los estudiantes en cursos acelerados en línea (para permitirles completar un curso incluso si se mueven a mitad de curso)</a:t>
                      </a:r>
                      <a:endParaRPr lang="es-ES_tradnl" sz="1800" noProof="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ES_tradnl" noProof="0" dirty="0"/>
                        <a:t>Asistir a los estudiantes de matrícula doble con obstáculos para completar el curso.</a:t>
                      </a:r>
                      <a:endParaRPr lang="es-ES_tradnl" sz="1800" noProof="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_tradnl" noProof="0" dirty="0"/>
                        <a:t>Ofrecer asistencia personalizada en el proceso de solicitud del alumno para cursos acelerados.</a:t>
                      </a:r>
                      <a:endParaRPr lang="es-ES_tradnl" sz="1800" noProof="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5D84065D-F351-4B03-BD91-D8A6B8D4B362}" type="slidenum">
              <a:rPr lang="en-US" smtClean="0"/>
              <a:pPr/>
              <a:t>8</a:t>
            </a:fld>
            <a:endParaRPr lang="en-US" dirty="0"/>
          </a:p>
        </p:txBody>
      </p:sp>
    </p:spTree>
    <p:extLst>
      <p:ext uri="{BB962C8B-B14F-4D97-AF65-F5344CB8AC3E}">
        <p14:creationId xmlns:p14="http://schemas.microsoft.com/office/powerpoint/2010/main" val="421342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2855"/>
            <a:ext cx="7886700" cy="514879"/>
          </a:xfrm>
        </p:spPr>
        <p:txBody>
          <a:bodyPr anchor="ctr">
            <a:normAutofit fontScale="90000"/>
          </a:bodyPr>
          <a:lstStyle/>
          <a:p>
            <a:pPr algn="ctr"/>
            <a:r>
              <a:rPr lang="es-ES_tradnl" b="1" dirty="0">
                <a:latin typeface="Calibri" panose="020F0502020204030204" pitchFamily="34" charset="0"/>
                <a:cs typeface="Calibri" panose="020F0502020204030204" pitchFamily="34" charset="0"/>
              </a:rPr>
              <a:t>Educación Temprana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214360"/>
              </p:ext>
            </p:extLst>
          </p:nvPr>
        </p:nvGraphicFramePr>
        <p:xfrm>
          <a:off x="628650" y="1337734"/>
          <a:ext cx="7886700" cy="5050366"/>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427821">
                <a:tc>
                  <a:txBody>
                    <a:bodyPr/>
                    <a:lstStyle/>
                    <a:p>
                      <a:pPr algn="ctr"/>
                      <a:r>
                        <a:rPr lang="es-ES_tradnl" sz="1800" noProof="0">
                          <a:latin typeface="Calibri" panose="020F0502020204030204" pitchFamily="34" charset="0"/>
                          <a:cs typeface="Calibri" panose="020F0502020204030204" pitchFamily="34" charset="0"/>
                        </a:rPr>
                        <a:t>Resultados de Medidas del Estado 2018</a:t>
                      </a:r>
                    </a:p>
                  </a:txBody>
                  <a:tcPr marL="68580" marR="68580" marT="34290" marB="34290"/>
                </a:tc>
                <a:tc>
                  <a:txBody>
                    <a:bodyPr/>
                    <a:lstStyle/>
                    <a:p>
                      <a:pPr algn="ctr"/>
                      <a:r>
                        <a:rPr lang="es-ES_tradnl" sz="1800" noProof="0">
                          <a:latin typeface="Calibri" panose="020F0502020204030204" pitchFamily="34" charset="0"/>
                          <a:cs typeface="Calibri" panose="020F0502020204030204" pitchFamily="34" charset="0"/>
                        </a:rPr>
                        <a:t>Estrategias</a:t>
                      </a:r>
                    </a:p>
                  </a:txBody>
                  <a:tcPr marL="68580" marR="68580" marT="34290" marB="34290"/>
                </a:tc>
                <a:extLst>
                  <a:ext uri="{0D108BD9-81ED-4DB2-BD59-A6C34878D82A}">
                    <a16:rowId xmlns:a16="http://schemas.microsoft.com/office/drawing/2014/main" val="10000"/>
                  </a:ext>
                </a:extLst>
              </a:tr>
              <a:tr h="4622545">
                <a:tc>
                  <a:txBody>
                    <a:bodyPr/>
                    <a:lstStyle/>
                    <a:p>
                      <a:r>
                        <a:rPr lang="es-ES_tradnl" sz="1800" b="1" kern="1200" noProof="0">
                          <a:solidFill>
                            <a:schemeClr val="dk1"/>
                          </a:solidFill>
                          <a:effectLst/>
                          <a:latin typeface="Calibri" panose="020F0502020204030204" pitchFamily="34" charset="0"/>
                          <a:ea typeface="+mn-ea"/>
                          <a:cs typeface="Calibri" panose="020F0502020204030204" pitchFamily="34" charset="0"/>
                        </a:rPr>
                        <a:t>1</a:t>
                      </a:r>
                      <a:r>
                        <a:rPr lang="es-ES_tradnl" sz="1800" kern="1200" noProof="0">
                          <a:solidFill>
                            <a:schemeClr val="dk1"/>
                          </a:solidFill>
                          <a:effectLst/>
                          <a:latin typeface="Calibri" panose="020F0502020204030204" pitchFamily="34" charset="0"/>
                          <a:ea typeface="+mn-ea"/>
                          <a:cs typeface="Calibri" panose="020F0502020204030204" pitchFamily="34" charset="0"/>
                        </a:rPr>
                        <a:t>: </a:t>
                      </a:r>
                      <a:r>
                        <a:rPr lang="es-ES_tradnl" noProof="0"/>
                        <a:t>Al final del año 2020-2021 del proyecto, el porcentaje de niños migrantes de Prekínder atendidos por el programa de educación migrante y que completaron la evaluación de preparación escolar de el estado de Florida que determina que están listos para la escuela aumentará en 3 puntos porcentuales durante el 2018 -2019 línea de base.</a:t>
                      </a:r>
                      <a:r>
                        <a:rPr lang="es-ES_tradnl" sz="1800" kern="1200" noProof="0">
                          <a:solidFill>
                            <a:schemeClr val="dk1"/>
                          </a:solidFill>
                          <a:effectLst/>
                          <a:latin typeface="Calibri" panose="020F0502020204030204" pitchFamily="34" charset="0"/>
                          <a:ea typeface="+mn-ea"/>
                          <a:cs typeface="Calibri" panose="020F0502020204030204" pitchFamily="34" charset="0"/>
                        </a:rPr>
                        <a:t> </a:t>
                      </a:r>
                    </a:p>
                    <a:p>
                      <a:pPr marL="0" algn="l" defTabSz="457200" rtl="0" eaLnBrk="1" latinLnBrk="0" hangingPunct="1"/>
                      <a:r>
                        <a:rPr lang="es-ES_tradnl" sz="1800" b="1" kern="1200" noProof="0">
                          <a:solidFill>
                            <a:schemeClr val="dk1"/>
                          </a:solidFill>
                          <a:effectLst/>
                          <a:latin typeface="Calibri" panose="020F0502020204030204" pitchFamily="34" charset="0"/>
                          <a:ea typeface="+mn-ea"/>
                          <a:cs typeface="Calibri" panose="020F0502020204030204" pitchFamily="34" charset="0"/>
                        </a:rPr>
                        <a:t>2: </a:t>
                      </a:r>
                      <a:r>
                        <a:rPr lang="es-ES_tradnl" noProof="0"/>
                        <a:t>Para el final del año 2020-2021 del proyecto, al menos el 50% de los padres migrantes con niños de 3 a 5 años que no están inscritos en Kindergarten y que participan en un programa de padres migrantes informarán ganancias en el compromiso educativo con sus hijos.</a:t>
                      </a:r>
                      <a:endParaRPr lang="es-ES_tradnl" sz="1800" kern="1200" noProof="0">
                        <a:solidFill>
                          <a:schemeClr val="dk1"/>
                        </a:solidFill>
                        <a:effectLst/>
                        <a:latin typeface="Calibri" panose="020F0502020204030204" pitchFamily="34" charset="0"/>
                        <a:ea typeface="+mn-ea"/>
                        <a:cs typeface="Calibri" panose="020F0502020204030204" pitchFamily="34" charset="0"/>
                      </a:endParaRPr>
                    </a:p>
                  </a:txBody>
                  <a:tcPr marL="68580" marR="68580" marT="34290" marB="34290"/>
                </a:tc>
                <a:tc>
                  <a:txBody>
                    <a:bodyPr/>
                    <a:lstStyle/>
                    <a:p>
                      <a:pPr marL="285750" indent="-285750">
                        <a:buFont typeface="Arial" panose="020B0604020202020204" pitchFamily="34" charset="0"/>
                        <a:buChar char="•"/>
                      </a:pPr>
                      <a:r>
                        <a:rPr lang="es-ES_tradnl" noProof="0" dirty="0"/>
                        <a:t>Proporcionar capacitación para aumentar el conocimiento de los padres sobre las habilidades de preparación para Prekínder</a:t>
                      </a:r>
                    </a:p>
                    <a:p>
                      <a:pPr marL="285750" indent="-285750">
                        <a:buFont typeface="Arial" panose="020B0604020202020204" pitchFamily="34" charset="0"/>
                        <a:buChar char="•"/>
                      </a:pPr>
                      <a:endParaRPr lang="es-ES_tradnl" sz="1800" noProof="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_tradnl" noProof="0" dirty="0"/>
                        <a:t>Proporcionar programas de transición de Pre-K durante el verano.</a:t>
                      </a:r>
                    </a:p>
                    <a:p>
                      <a:pPr marL="285750" indent="-285750">
                        <a:buFont typeface="Arial" panose="020B0604020202020204" pitchFamily="34" charset="0"/>
                        <a:buChar char="•"/>
                      </a:pPr>
                      <a:endParaRPr lang="es-ES_tradnl" sz="1800" noProof="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_tradnl" noProof="0" dirty="0"/>
                        <a:t>Utilizar el plan de estudios alineado con los estándares y apropiado para migrantes / no angloparlantes</a:t>
                      </a:r>
                      <a:endParaRPr lang="es-ES_tradnl" sz="1800" noProof="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5D84065D-F351-4B03-BD91-D8A6B8D4B362}" type="slidenum">
              <a:rPr lang="en-US" smtClean="0"/>
              <a:pPr/>
              <a:t>9</a:t>
            </a:fld>
            <a:endParaRPr lang="en-US" dirty="0"/>
          </a:p>
        </p:txBody>
      </p:sp>
    </p:spTree>
    <p:extLst>
      <p:ext uri="{BB962C8B-B14F-4D97-AF65-F5344CB8AC3E}">
        <p14:creationId xmlns:p14="http://schemas.microsoft.com/office/powerpoint/2010/main" val="22918146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0708CAB95F5049AEB1E1C1B7A9C91B" ma:contentTypeVersion="9" ma:contentTypeDescription="Create a new document." ma:contentTypeScope="" ma:versionID="e32bf97417e71695e5371a33de42f9f5">
  <xsd:schema xmlns:xsd="http://www.w3.org/2001/XMLSchema" xmlns:xs="http://www.w3.org/2001/XMLSchema" xmlns:p="http://schemas.microsoft.com/office/2006/metadata/properties" xmlns:ns2="6d7deb92-dc44-4666-a78d-404b5e0de2e8" xmlns:ns3="f2f541b6-0dde-4ac1-b2d3-e55033e5489f" targetNamespace="http://schemas.microsoft.com/office/2006/metadata/properties" ma:root="true" ma:fieldsID="c4725b3d9d54972c852eac4827d6d8c2" ns2:_="" ns3:_="">
    <xsd:import namespace="6d7deb92-dc44-4666-a78d-404b5e0de2e8"/>
    <xsd:import namespace="f2f541b6-0dde-4ac1-b2d3-e55033e548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deb92-dc44-4666-a78d-404b5e0de2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f541b6-0dde-4ac1-b2d3-e55033e548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0367C9-DD46-426C-839A-A1614E215D4F}">
  <ds:schemaRefs>
    <ds:schemaRef ds:uri="http://schemas.microsoft.com/sharepoint/v3/contenttype/forms"/>
  </ds:schemaRefs>
</ds:datastoreItem>
</file>

<file path=customXml/itemProps2.xml><?xml version="1.0" encoding="utf-8"?>
<ds:datastoreItem xmlns:ds="http://schemas.openxmlformats.org/officeDocument/2006/customXml" ds:itemID="{FEF65221-FDE1-4E33-8108-986204066968}"/>
</file>

<file path=customXml/itemProps3.xml><?xml version="1.0" encoding="utf-8"?>
<ds:datastoreItem xmlns:ds="http://schemas.openxmlformats.org/officeDocument/2006/customXml" ds:itemID="{AB555B99-C694-4EE6-9343-09C45AE9DA34}">
  <ds:schemaRefs>
    <ds:schemaRef ds:uri="http://schemas.microsoft.com/office/2006/documentManagement/types"/>
    <ds:schemaRef ds:uri="451131c9-b46b-4e28-8cca-bb531eeabce9"/>
    <ds:schemaRef ds:uri="http://www.w3.org/XML/1998/namespace"/>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b0aa5f53-1c9e-42cc-b900-405c95a1304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Organic</Template>
  <TotalTime>6553</TotalTime>
  <Words>1039</Words>
  <Application>Microsoft Office PowerPoint</Application>
  <PresentationFormat>On-screen Show (4:3)</PresentationFormat>
  <Paragraphs>87</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Garamond</vt:lpstr>
      <vt:lpstr>Wingdings</vt:lpstr>
      <vt:lpstr>Organic</vt:lpstr>
      <vt:lpstr> Conección de gastos y el Plan de Servicios  Deliverados del Estado</vt:lpstr>
      <vt:lpstr>Plan de Deliberación de Servicios del Estado</vt:lpstr>
      <vt:lpstr>Vocabulario de las Metas de  Desempeño del Estado</vt:lpstr>
      <vt:lpstr>Resultados de Medidas del Estado (RME)</vt:lpstr>
      <vt:lpstr>Lectura</vt:lpstr>
      <vt:lpstr>Matemáticas</vt:lpstr>
      <vt:lpstr>Graduación</vt:lpstr>
      <vt:lpstr>Graduación y Más</vt:lpstr>
      <vt:lpstr>Educación Temprana</vt:lpstr>
      <vt:lpstr>Desertores Escolares</vt:lpstr>
      <vt:lpstr>P/R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Malloy</dc:creator>
  <cp:lastModifiedBy>Fabiola Garcia</cp:lastModifiedBy>
  <cp:revision>409</cp:revision>
  <cp:lastPrinted>2019-08-23T19:02:27Z</cp:lastPrinted>
  <dcterms:created xsi:type="dcterms:W3CDTF">2014-05-08T13:36:48Z</dcterms:created>
  <dcterms:modified xsi:type="dcterms:W3CDTF">2019-11-14T21:11:35Z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0x010100300708CAB95F5049AEB1E1C1B7A9C91B</vt:lpwstr>
  </property>
</Properties>
</file>